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60" r:id="rId3"/>
    <p:sldId id="261" r:id="rId4"/>
    <p:sldId id="263" r:id="rId5"/>
    <p:sldId id="264" r:id="rId6"/>
    <p:sldId id="267" r:id="rId7"/>
    <p:sldId id="258" r:id="rId8"/>
    <p:sldId id="259" r:id="rId9"/>
    <p:sldId id="282" r:id="rId10"/>
    <p:sldId id="283" r:id="rId11"/>
    <p:sldId id="281" r:id="rId12"/>
    <p:sldId id="271" r:id="rId13"/>
    <p:sldId id="272" r:id="rId14"/>
    <p:sldId id="273" r:id="rId15"/>
    <p:sldId id="274" r:id="rId16"/>
    <p:sldId id="279" r:id="rId17"/>
    <p:sldId id="276" r:id="rId18"/>
    <p:sldId id="277" r:id="rId19"/>
    <p:sldId id="278" r:id="rId20"/>
    <p:sldId id="268" r:id="rId21"/>
    <p:sldId id="269" r:id="rId22"/>
    <p:sldId id="270" r:id="rId23"/>
    <p:sldId id="265" r:id="rId24"/>
    <p:sldId id="262" r:id="rId25"/>
    <p:sldId id="280" r:id="rId26"/>
    <p:sldId id="266"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294" autoAdjust="0"/>
    <p:restoredTop sz="94660"/>
  </p:normalViewPr>
  <p:slideViewPr>
    <p:cSldViewPr snapToGrid="0">
      <p:cViewPr varScale="1">
        <p:scale>
          <a:sx n="96" d="100"/>
          <a:sy n="96" d="100"/>
        </p:scale>
        <p:origin x="72"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71BEAC-F632-461E-8ADF-236D4FFA6131}" type="datetimeFigureOut">
              <a:rPr lang="en-IN" smtClean="0"/>
              <a:t>05-09-2022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0A024E-36F3-478A-8F1F-57B9875FD059}" type="slidenum">
              <a:rPr lang="en-IN" smtClean="0"/>
              <a:t>‹#›</a:t>
            </a:fld>
            <a:endParaRPr lang="en-IN"/>
          </a:p>
        </p:txBody>
      </p:sp>
    </p:spTree>
    <p:extLst>
      <p:ext uri="{BB962C8B-B14F-4D97-AF65-F5344CB8AC3E}">
        <p14:creationId xmlns:p14="http://schemas.microsoft.com/office/powerpoint/2010/main" val="11508399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907B6A-888B-E3D7-9116-6EEB00C473A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C1A7D93-3B40-B2E3-FF09-1574B7387F2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D4BAEE5-9D2F-4DED-ABF4-DEDE2AE3F4E7}"/>
              </a:ext>
            </a:extLst>
          </p:cNvPr>
          <p:cNvSpPr>
            <a:spLocks noGrp="1"/>
          </p:cNvSpPr>
          <p:nvPr>
            <p:ph type="dt" sz="half" idx="10"/>
          </p:nvPr>
        </p:nvSpPr>
        <p:spPr/>
        <p:txBody>
          <a:bodyPr/>
          <a:lstStyle/>
          <a:p>
            <a:fld id="{80D96F60-4646-4A67-96C5-740E225C057D}" type="datetimeFigureOut">
              <a:rPr lang="en-IN" smtClean="0"/>
              <a:t>05-09-2022</a:t>
            </a:fld>
            <a:endParaRPr lang="en-IN"/>
          </a:p>
        </p:txBody>
      </p:sp>
      <p:sp>
        <p:nvSpPr>
          <p:cNvPr id="5" name="Footer Placeholder 4">
            <a:extLst>
              <a:ext uri="{FF2B5EF4-FFF2-40B4-BE49-F238E27FC236}">
                <a16:creationId xmlns:a16="http://schemas.microsoft.com/office/drawing/2014/main" id="{65B771AC-01CB-57DB-7F9D-C97C00DA7C0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4913B2C-D509-7D48-202F-AC33B47C8B4D}"/>
              </a:ext>
            </a:extLst>
          </p:cNvPr>
          <p:cNvSpPr>
            <a:spLocks noGrp="1"/>
          </p:cNvSpPr>
          <p:nvPr>
            <p:ph type="sldNum" sz="quarter" idx="12"/>
          </p:nvPr>
        </p:nvSpPr>
        <p:spPr/>
        <p:txBody>
          <a:bodyPr/>
          <a:lstStyle/>
          <a:p>
            <a:fld id="{9A4ADEAC-79D2-4F15-BC63-08A976F8C898}" type="slidenum">
              <a:rPr lang="en-IN" smtClean="0"/>
              <a:t>‹#›</a:t>
            </a:fld>
            <a:endParaRPr lang="en-IN"/>
          </a:p>
        </p:txBody>
      </p:sp>
    </p:spTree>
    <p:extLst>
      <p:ext uri="{BB962C8B-B14F-4D97-AF65-F5344CB8AC3E}">
        <p14:creationId xmlns:p14="http://schemas.microsoft.com/office/powerpoint/2010/main" val="26762409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72084-E8A2-8C3B-E854-15FBC886C34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8DAE758-5342-08C8-58E2-32EB25A6230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B09A660-0124-5D4F-0AA6-43D98FEF4CBB}"/>
              </a:ext>
            </a:extLst>
          </p:cNvPr>
          <p:cNvSpPr>
            <a:spLocks noGrp="1"/>
          </p:cNvSpPr>
          <p:nvPr>
            <p:ph type="dt" sz="half" idx="10"/>
          </p:nvPr>
        </p:nvSpPr>
        <p:spPr/>
        <p:txBody>
          <a:bodyPr/>
          <a:lstStyle/>
          <a:p>
            <a:fld id="{80D96F60-4646-4A67-96C5-740E225C057D}" type="datetimeFigureOut">
              <a:rPr lang="en-IN" smtClean="0"/>
              <a:t>05-09-2022</a:t>
            </a:fld>
            <a:endParaRPr lang="en-IN"/>
          </a:p>
        </p:txBody>
      </p:sp>
      <p:sp>
        <p:nvSpPr>
          <p:cNvPr id="5" name="Footer Placeholder 4">
            <a:extLst>
              <a:ext uri="{FF2B5EF4-FFF2-40B4-BE49-F238E27FC236}">
                <a16:creationId xmlns:a16="http://schemas.microsoft.com/office/drawing/2014/main" id="{60AB39DD-F565-001A-FF2C-40B48C0DB72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9235F2D-ED54-1538-3FF5-B6F2962F061F}"/>
              </a:ext>
            </a:extLst>
          </p:cNvPr>
          <p:cNvSpPr>
            <a:spLocks noGrp="1"/>
          </p:cNvSpPr>
          <p:nvPr>
            <p:ph type="sldNum" sz="quarter" idx="12"/>
          </p:nvPr>
        </p:nvSpPr>
        <p:spPr/>
        <p:txBody>
          <a:bodyPr/>
          <a:lstStyle/>
          <a:p>
            <a:fld id="{9A4ADEAC-79D2-4F15-BC63-08A976F8C898}" type="slidenum">
              <a:rPr lang="en-IN" smtClean="0"/>
              <a:t>‹#›</a:t>
            </a:fld>
            <a:endParaRPr lang="en-IN"/>
          </a:p>
        </p:txBody>
      </p:sp>
    </p:spTree>
    <p:extLst>
      <p:ext uri="{BB962C8B-B14F-4D97-AF65-F5344CB8AC3E}">
        <p14:creationId xmlns:p14="http://schemas.microsoft.com/office/powerpoint/2010/main" val="28368001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33D0F7-93B0-8B38-A4D0-958DA91B008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82CB5AA-B75E-1BBF-74A6-203045CB594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88D8FC4-17C4-145E-4463-43297CFCDD25}"/>
              </a:ext>
            </a:extLst>
          </p:cNvPr>
          <p:cNvSpPr>
            <a:spLocks noGrp="1"/>
          </p:cNvSpPr>
          <p:nvPr>
            <p:ph type="dt" sz="half" idx="10"/>
          </p:nvPr>
        </p:nvSpPr>
        <p:spPr/>
        <p:txBody>
          <a:bodyPr/>
          <a:lstStyle/>
          <a:p>
            <a:fld id="{80D96F60-4646-4A67-96C5-740E225C057D}" type="datetimeFigureOut">
              <a:rPr lang="en-IN" smtClean="0"/>
              <a:t>05-09-2022</a:t>
            </a:fld>
            <a:endParaRPr lang="en-IN"/>
          </a:p>
        </p:txBody>
      </p:sp>
      <p:sp>
        <p:nvSpPr>
          <p:cNvPr id="5" name="Footer Placeholder 4">
            <a:extLst>
              <a:ext uri="{FF2B5EF4-FFF2-40B4-BE49-F238E27FC236}">
                <a16:creationId xmlns:a16="http://schemas.microsoft.com/office/drawing/2014/main" id="{161CC3C2-1C8D-98DE-0C97-2F06FA7DB98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2184F48-7261-258D-FBBD-337F83F66EA8}"/>
              </a:ext>
            </a:extLst>
          </p:cNvPr>
          <p:cNvSpPr>
            <a:spLocks noGrp="1"/>
          </p:cNvSpPr>
          <p:nvPr>
            <p:ph type="sldNum" sz="quarter" idx="12"/>
          </p:nvPr>
        </p:nvSpPr>
        <p:spPr/>
        <p:txBody>
          <a:bodyPr/>
          <a:lstStyle/>
          <a:p>
            <a:fld id="{9A4ADEAC-79D2-4F15-BC63-08A976F8C898}" type="slidenum">
              <a:rPr lang="en-IN" smtClean="0"/>
              <a:t>‹#›</a:t>
            </a:fld>
            <a:endParaRPr lang="en-IN"/>
          </a:p>
        </p:txBody>
      </p:sp>
    </p:spTree>
    <p:extLst>
      <p:ext uri="{BB962C8B-B14F-4D97-AF65-F5344CB8AC3E}">
        <p14:creationId xmlns:p14="http://schemas.microsoft.com/office/powerpoint/2010/main" val="4895597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CE09D-D936-5524-167A-3D431836965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99980F1-E297-046E-6432-B3C5EA9B796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EF60C5A-C1BF-C84C-0CD5-86A4F9E30AFD}"/>
              </a:ext>
            </a:extLst>
          </p:cNvPr>
          <p:cNvSpPr>
            <a:spLocks noGrp="1"/>
          </p:cNvSpPr>
          <p:nvPr>
            <p:ph type="dt" sz="half" idx="10"/>
          </p:nvPr>
        </p:nvSpPr>
        <p:spPr/>
        <p:txBody>
          <a:bodyPr/>
          <a:lstStyle/>
          <a:p>
            <a:fld id="{80D96F60-4646-4A67-96C5-740E225C057D}" type="datetimeFigureOut">
              <a:rPr lang="en-IN" smtClean="0"/>
              <a:t>05-09-2022</a:t>
            </a:fld>
            <a:endParaRPr lang="en-IN"/>
          </a:p>
        </p:txBody>
      </p:sp>
      <p:sp>
        <p:nvSpPr>
          <p:cNvPr id="5" name="Footer Placeholder 4">
            <a:extLst>
              <a:ext uri="{FF2B5EF4-FFF2-40B4-BE49-F238E27FC236}">
                <a16:creationId xmlns:a16="http://schemas.microsoft.com/office/drawing/2014/main" id="{39BE0D0C-D020-55E1-58FB-72D3DAA5766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CF4E84A-F1AA-0B79-6447-5C36F1C47A8C}"/>
              </a:ext>
            </a:extLst>
          </p:cNvPr>
          <p:cNvSpPr>
            <a:spLocks noGrp="1"/>
          </p:cNvSpPr>
          <p:nvPr>
            <p:ph type="sldNum" sz="quarter" idx="12"/>
          </p:nvPr>
        </p:nvSpPr>
        <p:spPr/>
        <p:txBody>
          <a:bodyPr/>
          <a:lstStyle/>
          <a:p>
            <a:fld id="{9A4ADEAC-79D2-4F15-BC63-08A976F8C898}" type="slidenum">
              <a:rPr lang="en-IN" smtClean="0"/>
              <a:t>‹#›</a:t>
            </a:fld>
            <a:endParaRPr lang="en-IN"/>
          </a:p>
        </p:txBody>
      </p:sp>
    </p:spTree>
    <p:extLst>
      <p:ext uri="{BB962C8B-B14F-4D97-AF65-F5344CB8AC3E}">
        <p14:creationId xmlns:p14="http://schemas.microsoft.com/office/powerpoint/2010/main" val="29625768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3B6FF-EC2A-6B9F-A870-539C9D1F86D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C7BC52CB-8B2B-676D-DD9A-23E9AC5AA89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D6C51B-B058-3233-7F74-D36AC9618EDF}"/>
              </a:ext>
            </a:extLst>
          </p:cNvPr>
          <p:cNvSpPr>
            <a:spLocks noGrp="1"/>
          </p:cNvSpPr>
          <p:nvPr>
            <p:ph type="dt" sz="half" idx="10"/>
          </p:nvPr>
        </p:nvSpPr>
        <p:spPr/>
        <p:txBody>
          <a:bodyPr/>
          <a:lstStyle/>
          <a:p>
            <a:fld id="{80D96F60-4646-4A67-96C5-740E225C057D}" type="datetimeFigureOut">
              <a:rPr lang="en-IN" smtClean="0"/>
              <a:t>05-09-2022</a:t>
            </a:fld>
            <a:endParaRPr lang="en-IN"/>
          </a:p>
        </p:txBody>
      </p:sp>
      <p:sp>
        <p:nvSpPr>
          <p:cNvPr id="5" name="Footer Placeholder 4">
            <a:extLst>
              <a:ext uri="{FF2B5EF4-FFF2-40B4-BE49-F238E27FC236}">
                <a16:creationId xmlns:a16="http://schemas.microsoft.com/office/drawing/2014/main" id="{03EC10D0-CA72-82CB-A31F-A3B0B4D1F6A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EF3053B-24E9-C982-46D5-B2A09E1FA5A0}"/>
              </a:ext>
            </a:extLst>
          </p:cNvPr>
          <p:cNvSpPr>
            <a:spLocks noGrp="1"/>
          </p:cNvSpPr>
          <p:nvPr>
            <p:ph type="sldNum" sz="quarter" idx="12"/>
          </p:nvPr>
        </p:nvSpPr>
        <p:spPr/>
        <p:txBody>
          <a:bodyPr/>
          <a:lstStyle/>
          <a:p>
            <a:fld id="{9A4ADEAC-79D2-4F15-BC63-08A976F8C898}" type="slidenum">
              <a:rPr lang="en-IN" smtClean="0"/>
              <a:t>‹#›</a:t>
            </a:fld>
            <a:endParaRPr lang="en-IN"/>
          </a:p>
        </p:txBody>
      </p:sp>
    </p:spTree>
    <p:extLst>
      <p:ext uri="{BB962C8B-B14F-4D97-AF65-F5344CB8AC3E}">
        <p14:creationId xmlns:p14="http://schemas.microsoft.com/office/powerpoint/2010/main" val="11968526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3ADB0-B509-AC8D-B992-5C5F1CCA18F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467A3D59-C409-FC52-BE94-25AF1753AD2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CC60BFD-CC1D-649D-2D2B-1C8A64B4F40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A048569-DC7D-7B8E-7D9A-CCD879E4D638}"/>
              </a:ext>
            </a:extLst>
          </p:cNvPr>
          <p:cNvSpPr>
            <a:spLocks noGrp="1"/>
          </p:cNvSpPr>
          <p:nvPr>
            <p:ph type="dt" sz="half" idx="10"/>
          </p:nvPr>
        </p:nvSpPr>
        <p:spPr/>
        <p:txBody>
          <a:bodyPr/>
          <a:lstStyle/>
          <a:p>
            <a:fld id="{80D96F60-4646-4A67-96C5-740E225C057D}" type="datetimeFigureOut">
              <a:rPr lang="en-IN" smtClean="0"/>
              <a:t>05-09-2022</a:t>
            </a:fld>
            <a:endParaRPr lang="en-IN"/>
          </a:p>
        </p:txBody>
      </p:sp>
      <p:sp>
        <p:nvSpPr>
          <p:cNvPr id="6" name="Footer Placeholder 5">
            <a:extLst>
              <a:ext uri="{FF2B5EF4-FFF2-40B4-BE49-F238E27FC236}">
                <a16:creationId xmlns:a16="http://schemas.microsoft.com/office/drawing/2014/main" id="{8D9AF7B3-3893-5109-5897-51836C9695E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1BF5AD1-CBB9-94CC-2942-590870FC8F9C}"/>
              </a:ext>
            </a:extLst>
          </p:cNvPr>
          <p:cNvSpPr>
            <a:spLocks noGrp="1"/>
          </p:cNvSpPr>
          <p:nvPr>
            <p:ph type="sldNum" sz="quarter" idx="12"/>
          </p:nvPr>
        </p:nvSpPr>
        <p:spPr/>
        <p:txBody>
          <a:bodyPr/>
          <a:lstStyle/>
          <a:p>
            <a:fld id="{9A4ADEAC-79D2-4F15-BC63-08A976F8C898}" type="slidenum">
              <a:rPr lang="en-IN" smtClean="0"/>
              <a:t>‹#›</a:t>
            </a:fld>
            <a:endParaRPr lang="en-IN"/>
          </a:p>
        </p:txBody>
      </p:sp>
    </p:spTree>
    <p:extLst>
      <p:ext uri="{BB962C8B-B14F-4D97-AF65-F5344CB8AC3E}">
        <p14:creationId xmlns:p14="http://schemas.microsoft.com/office/powerpoint/2010/main" val="39274302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6D411-F2ED-4BF5-1DA2-1DEAE89AA48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A894A8A6-2770-C085-7AB0-1638AD5F6A1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F6C9D-9C1C-EBD7-AE15-A0E11509E84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A0C2B37-AAC5-BB08-DC02-AA58C6FA98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85AE53-6066-5801-630C-9B0350C02FA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592C8931-A135-8323-13F9-249C48AAC82F}"/>
              </a:ext>
            </a:extLst>
          </p:cNvPr>
          <p:cNvSpPr>
            <a:spLocks noGrp="1"/>
          </p:cNvSpPr>
          <p:nvPr>
            <p:ph type="dt" sz="half" idx="10"/>
          </p:nvPr>
        </p:nvSpPr>
        <p:spPr/>
        <p:txBody>
          <a:bodyPr/>
          <a:lstStyle/>
          <a:p>
            <a:fld id="{80D96F60-4646-4A67-96C5-740E225C057D}" type="datetimeFigureOut">
              <a:rPr lang="en-IN" smtClean="0"/>
              <a:t>05-09-2022</a:t>
            </a:fld>
            <a:endParaRPr lang="en-IN"/>
          </a:p>
        </p:txBody>
      </p:sp>
      <p:sp>
        <p:nvSpPr>
          <p:cNvPr id="8" name="Footer Placeholder 7">
            <a:extLst>
              <a:ext uri="{FF2B5EF4-FFF2-40B4-BE49-F238E27FC236}">
                <a16:creationId xmlns:a16="http://schemas.microsoft.com/office/drawing/2014/main" id="{862E62B8-E934-F9B3-D407-870C6B5E96D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7AEB743-4CA2-3822-ADE1-942CD50796F7}"/>
              </a:ext>
            </a:extLst>
          </p:cNvPr>
          <p:cNvSpPr>
            <a:spLocks noGrp="1"/>
          </p:cNvSpPr>
          <p:nvPr>
            <p:ph type="sldNum" sz="quarter" idx="12"/>
          </p:nvPr>
        </p:nvSpPr>
        <p:spPr/>
        <p:txBody>
          <a:bodyPr/>
          <a:lstStyle/>
          <a:p>
            <a:fld id="{9A4ADEAC-79D2-4F15-BC63-08A976F8C898}" type="slidenum">
              <a:rPr lang="en-IN" smtClean="0"/>
              <a:t>‹#›</a:t>
            </a:fld>
            <a:endParaRPr lang="en-IN"/>
          </a:p>
        </p:txBody>
      </p:sp>
    </p:spTree>
    <p:extLst>
      <p:ext uri="{BB962C8B-B14F-4D97-AF65-F5344CB8AC3E}">
        <p14:creationId xmlns:p14="http://schemas.microsoft.com/office/powerpoint/2010/main" val="41224339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8DC57-2075-368C-3E9F-2D71154AD3A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885AB61-26B0-9785-A2A0-B649B9018C75}"/>
              </a:ext>
            </a:extLst>
          </p:cNvPr>
          <p:cNvSpPr>
            <a:spLocks noGrp="1"/>
          </p:cNvSpPr>
          <p:nvPr>
            <p:ph type="dt" sz="half" idx="10"/>
          </p:nvPr>
        </p:nvSpPr>
        <p:spPr/>
        <p:txBody>
          <a:bodyPr/>
          <a:lstStyle/>
          <a:p>
            <a:fld id="{80D96F60-4646-4A67-96C5-740E225C057D}" type="datetimeFigureOut">
              <a:rPr lang="en-IN" smtClean="0"/>
              <a:t>05-09-2022</a:t>
            </a:fld>
            <a:endParaRPr lang="en-IN"/>
          </a:p>
        </p:txBody>
      </p:sp>
      <p:sp>
        <p:nvSpPr>
          <p:cNvPr id="4" name="Footer Placeholder 3">
            <a:extLst>
              <a:ext uri="{FF2B5EF4-FFF2-40B4-BE49-F238E27FC236}">
                <a16:creationId xmlns:a16="http://schemas.microsoft.com/office/drawing/2014/main" id="{12A9B00E-2673-5261-CC32-E14AE73D0D5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D2DB2BD-15F4-C794-6D01-B4795C0ACE08}"/>
              </a:ext>
            </a:extLst>
          </p:cNvPr>
          <p:cNvSpPr>
            <a:spLocks noGrp="1"/>
          </p:cNvSpPr>
          <p:nvPr>
            <p:ph type="sldNum" sz="quarter" idx="12"/>
          </p:nvPr>
        </p:nvSpPr>
        <p:spPr/>
        <p:txBody>
          <a:bodyPr/>
          <a:lstStyle/>
          <a:p>
            <a:fld id="{9A4ADEAC-79D2-4F15-BC63-08A976F8C898}" type="slidenum">
              <a:rPr lang="en-IN" smtClean="0"/>
              <a:t>‹#›</a:t>
            </a:fld>
            <a:endParaRPr lang="en-IN"/>
          </a:p>
        </p:txBody>
      </p:sp>
    </p:spTree>
    <p:extLst>
      <p:ext uri="{BB962C8B-B14F-4D97-AF65-F5344CB8AC3E}">
        <p14:creationId xmlns:p14="http://schemas.microsoft.com/office/powerpoint/2010/main" val="24304275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6D06BCE-71A3-CE30-2CA3-E7A9EED303BD}"/>
              </a:ext>
            </a:extLst>
          </p:cNvPr>
          <p:cNvSpPr>
            <a:spLocks noGrp="1"/>
          </p:cNvSpPr>
          <p:nvPr>
            <p:ph type="dt" sz="half" idx="10"/>
          </p:nvPr>
        </p:nvSpPr>
        <p:spPr/>
        <p:txBody>
          <a:bodyPr/>
          <a:lstStyle/>
          <a:p>
            <a:fld id="{80D96F60-4646-4A67-96C5-740E225C057D}" type="datetimeFigureOut">
              <a:rPr lang="en-IN" smtClean="0"/>
              <a:t>05-09-2022</a:t>
            </a:fld>
            <a:endParaRPr lang="en-IN"/>
          </a:p>
        </p:txBody>
      </p:sp>
      <p:sp>
        <p:nvSpPr>
          <p:cNvPr id="3" name="Footer Placeholder 2">
            <a:extLst>
              <a:ext uri="{FF2B5EF4-FFF2-40B4-BE49-F238E27FC236}">
                <a16:creationId xmlns:a16="http://schemas.microsoft.com/office/drawing/2014/main" id="{B7772FF0-B2C6-2FC1-80C2-2DC1CA30DEB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A210143-5042-B6A5-123F-62B71BF75F59}"/>
              </a:ext>
            </a:extLst>
          </p:cNvPr>
          <p:cNvSpPr>
            <a:spLocks noGrp="1"/>
          </p:cNvSpPr>
          <p:nvPr>
            <p:ph type="sldNum" sz="quarter" idx="12"/>
          </p:nvPr>
        </p:nvSpPr>
        <p:spPr/>
        <p:txBody>
          <a:bodyPr/>
          <a:lstStyle/>
          <a:p>
            <a:fld id="{9A4ADEAC-79D2-4F15-BC63-08A976F8C898}" type="slidenum">
              <a:rPr lang="en-IN" smtClean="0"/>
              <a:t>‹#›</a:t>
            </a:fld>
            <a:endParaRPr lang="en-IN"/>
          </a:p>
        </p:txBody>
      </p:sp>
    </p:spTree>
    <p:extLst>
      <p:ext uri="{BB962C8B-B14F-4D97-AF65-F5344CB8AC3E}">
        <p14:creationId xmlns:p14="http://schemas.microsoft.com/office/powerpoint/2010/main" val="3409541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73BC2-B883-B68B-6F6E-638DFC3E0D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9F11F2D-B08E-5D8E-D053-4B78002AD9B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DAED4DD-3D8E-8664-02F6-E7C778C735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DE102F-B6A1-520E-0DBA-CF20AA4D3686}"/>
              </a:ext>
            </a:extLst>
          </p:cNvPr>
          <p:cNvSpPr>
            <a:spLocks noGrp="1"/>
          </p:cNvSpPr>
          <p:nvPr>
            <p:ph type="dt" sz="half" idx="10"/>
          </p:nvPr>
        </p:nvSpPr>
        <p:spPr/>
        <p:txBody>
          <a:bodyPr/>
          <a:lstStyle/>
          <a:p>
            <a:fld id="{80D96F60-4646-4A67-96C5-740E225C057D}" type="datetimeFigureOut">
              <a:rPr lang="en-IN" smtClean="0"/>
              <a:t>05-09-2022</a:t>
            </a:fld>
            <a:endParaRPr lang="en-IN"/>
          </a:p>
        </p:txBody>
      </p:sp>
      <p:sp>
        <p:nvSpPr>
          <p:cNvPr id="6" name="Footer Placeholder 5">
            <a:extLst>
              <a:ext uri="{FF2B5EF4-FFF2-40B4-BE49-F238E27FC236}">
                <a16:creationId xmlns:a16="http://schemas.microsoft.com/office/drawing/2014/main" id="{1B1519F1-996C-FC31-B8B8-DAE0CC81568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9CF1A6F-4E93-90F1-C322-F965D1FD7C8C}"/>
              </a:ext>
            </a:extLst>
          </p:cNvPr>
          <p:cNvSpPr>
            <a:spLocks noGrp="1"/>
          </p:cNvSpPr>
          <p:nvPr>
            <p:ph type="sldNum" sz="quarter" idx="12"/>
          </p:nvPr>
        </p:nvSpPr>
        <p:spPr/>
        <p:txBody>
          <a:bodyPr/>
          <a:lstStyle/>
          <a:p>
            <a:fld id="{9A4ADEAC-79D2-4F15-BC63-08A976F8C898}" type="slidenum">
              <a:rPr lang="en-IN" smtClean="0"/>
              <a:t>‹#›</a:t>
            </a:fld>
            <a:endParaRPr lang="en-IN"/>
          </a:p>
        </p:txBody>
      </p:sp>
    </p:spTree>
    <p:extLst>
      <p:ext uri="{BB962C8B-B14F-4D97-AF65-F5344CB8AC3E}">
        <p14:creationId xmlns:p14="http://schemas.microsoft.com/office/powerpoint/2010/main" val="27175294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640D3D-0B1E-3C73-52A1-6E79C11295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A919A37-641E-DB98-B95E-73FCF0FBED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62E80C7-ED2B-DA9C-7AD3-D59E4F191A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1AACA32-15FA-3060-3BC1-D84BBE4FA960}"/>
              </a:ext>
            </a:extLst>
          </p:cNvPr>
          <p:cNvSpPr>
            <a:spLocks noGrp="1"/>
          </p:cNvSpPr>
          <p:nvPr>
            <p:ph type="dt" sz="half" idx="10"/>
          </p:nvPr>
        </p:nvSpPr>
        <p:spPr/>
        <p:txBody>
          <a:bodyPr/>
          <a:lstStyle/>
          <a:p>
            <a:fld id="{80D96F60-4646-4A67-96C5-740E225C057D}" type="datetimeFigureOut">
              <a:rPr lang="en-IN" smtClean="0"/>
              <a:t>05-09-2022</a:t>
            </a:fld>
            <a:endParaRPr lang="en-IN"/>
          </a:p>
        </p:txBody>
      </p:sp>
      <p:sp>
        <p:nvSpPr>
          <p:cNvPr id="6" name="Footer Placeholder 5">
            <a:extLst>
              <a:ext uri="{FF2B5EF4-FFF2-40B4-BE49-F238E27FC236}">
                <a16:creationId xmlns:a16="http://schemas.microsoft.com/office/drawing/2014/main" id="{C4B10221-3C45-ECF3-369D-F8632F9F756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F0817DA-7F0D-BC8F-6DEE-D635A9F848C5}"/>
              </a:ext>
            </a:extLst>
          </p:cNvPr>
          <p:cNvSpPr>
            <a:spLocks noGrp="1"/>
          </p:cNvSpPr>
          <p:nvPr>
            <p:ph type="sldNum" sz="quarter" idx="12"/>
          </p:nvPr>
        </p:nvSpPr>
        <p:spPr/>
        <p:txBody>
          <a:bodyPr/>
          <a:lstStyle/>
          <a:p>
            <a:fld id="{9A4ADEAC-79D2-4F15-BC63-08A976F8C898}" type="slidenum">
              <a:rPr lang="en-IN" smtClean="0"/>
              <a:t>‹#›</a:t>
            </a:fld>
            <a:endParaRPr lang="en-IN"/>
          </a:p>
        </p:txBody>
      </p:sp>
    </p:spTree>
    <p:extLst>
      <p:ext uri="{BB962C8B-B14F-4D97-AF65-F5344CB8AC3E}">
        <p14:creationId xmlns:p14="http://schemas.microsoft.com/office/powerpoint/2010/main" val="37215197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A33490-0127-8D78-795B-7499D443818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2035FEE-9CC7-46B1-A96F-23F51DBC4B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43CB119-D3D2-0AE7-0117-CE3F30DD26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D96F60-4646-4A67-96C5-740E225C057D}" type="datetimeFigureOut">
              <a:rPr lang="en-IN" smtClean="0"/>
              <a:t>05-09-2022</a:t>
            </a:fld>
            <a:endParaRPr lang="en-IN"/>
          </a:p>
        </p:txBody>
      </p:sp>
      <p:sp>
        <p:nvSpPr>
          <p:cNvPr id="5" name="Footer Placeholder 4">
            <a:extLst>
              <a:ext uri="{FF2B5EF4-FFF2-40B4-BE49-F238E27FC236}">
                <a16:creationId xmlns:a16="http://schemas.microsoft.com/office/drawing/2014/main" id="{FE57A7C1-4D0B-F321-C517-6D823066153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EE0733A-FD81-C718-CF1D-E6668EFD970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4ADEAC-79D2-4F15-BC63-08A976F8C898}" type="slidenum">
              <a:rPr lang="en-IN" smtClean="0"/>
              <a:t>‹#›</a:t>
            </a:fld>
            <a:endParaRPr lang="en-IN"/>
          </a:p>
        </p:txBody>
      </p:sp>
    </p:spTree>
    <p:extLst>
      <p:ext uri="{BB962C8B-B14F-4D97-AF65-F5344CB8AC3E}">
        <p14:creationId xmlns:p14="http://schemas.microsoft.com/office/powerpoint/2010/main" val="30051490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ithub.com/nihal136/Twitter_Sentiment_Analysis"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www.researchgate.net/profile/Soon-Chun" TargetMode="External"/><Relationship Id="rId3" Type="http://schemas.openxmlformats.org/officeDocument/2006/relationships/hyperlink" Target="https://journalofbigdata.springeropen.com/articles/10.1186/s40537-022-00633-z#auth-Rao_Hamza-Ali" TargetMode="External"/><Relationship Id="rId7" Type="http://schemas.openxmlformats.org/officeDocument/2006/relationships/hyperlink" Target="https://www.researchgate.net/profile/Ussama-Yaqub" TargetMode="Externa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hyperlink" Target="https://journalofbigdata.springeropen.com/articles/10.1186/s40537-022-00633-z#auth-Erik_J_-Linstead" TargetMode="External"/><Relationship Id="rId5" Type="http://schemas.openxmlformats.org/officeDocument/2006/relationships/hyperlink" Target="https://journalofbigdata.springeropen.com/articles/10.1186/s40537-022-00633-z#auth-Evelyn-Lawrie" TargetMode="External"/><Relationship Id="rId4" Type="http://schemas.openxmlformats.org/officeDocument/2006/relationships/hyperlink" Target="https://journalofbigdata.springeropen.com/articles/10.1186/s40537-022-00633-z#auth-Gabriela-Pinto" TargetMode="External"/><Relationship Id="rId9" Type="http://schemas.openxmlformats.org/officeDocument/2006/relationships/hyperlink" Target="https://www.researchgate.net/profile/Vijayalakshmi-Atluri"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kaggle.com/datasets/manchunhui/us-election-2020-tweets"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E144F98-9373-7A4E-E8C3-340E998824DC}"/>
              </a:ext>
            </a:extLst>
          </p:cNvPr>
          <p:cNvSpPr>
            <a:spLocks noGrp="1"/>
          </p:cNvSpPr>
          <p:nvPr>
            <p:ph type="ctrTitle"/>
          </p:nvPr>
        </p:nvSpPr>
        <p:spPr>
          <a:xfrm>
            <a:off x="466722" y="586855"/>
            <a:ext cx="3201366" cy="3387497"/>
          </a:xfrm>
        </p:spPr>
        <p:txBody>
          <a:bodyPr vert="horz" lIns="91440" tIns="45720" rIns="91440" bIns="45720" rtlCol="0" anchor="b">
            <a:normAutofit/>
          </a:bodyPr>
          <a:lstStyle/>
          <a:p>
            <a:pPr algn="r"/>
            <a:r>
              <a:rPr lang="en-US" sz="4000" kern="1200" dirty="0">
                <a:solidFill>
                  <a:srgbClr val="FFFFFF"/>
                </a:solidFill>
                <a:latin typeface="+mj-lt"/>
                <a:ea typeface="+mj-ea"/>
                <a:cs typeface="+mj-cs"/>
              </a:rPr>
              <a:t>TWITTER SENTIMENT ANALYSIS FOR US ELECTIONS</a:t>
            </a:r>
          </a:p>
        </p:txBody>
      </p:sp>
      <p:sp>
        <p:nvSpPr>
          <p:cNvPr id="3" name="Subtitle 2">
            <a:extLst>
              <a:ext uri="{FF2B5EF4-FFF2-40B4-BE49-F238E27FC236}">
                <a16:creationId xmlns:a16="http://schemas.microsoft.com/office/drawing/2014/main" id="{55B9305E-C20B-D3DA-43C9-522FC902B8FE}"/>
              </a:ext>
            </a:extLst>
          </p:cNvPr>
          <p:cNvSpPr>
            <a:spLocks noGrp="1"/>
          </p:cNvSpPr>
          <p:nvPr>
            <p:ph type="subTitle" idx="1"/>
          </p:nvPr>
        </p:nvSpPr>
        <p:spPr>
          <a:xfrm>
            <a:off x="4810259" y="649480"/>
            <a:ext cx="6555347" cy="5546047"/>
          </a:xfrm>
        </p:spPr>
        <p:txBody>
          <a:bodyPr vert="horz" lIns="91440" tIns="45720" rIns="91440" bIns="45720" rtlCol="0" anchor="ctr">
            <a:normAutofit/>
          </a:bodyPr>
          <a:lstStyle/>
          <a:p>
            <a:pPr algn="just"/>
            <a:r>
              <a:rPr lang="en-US" sz="2800" dirty="0"/>
              <a:t>TEAM MEMBERS</a:t>
            </a:r>
          </a:p>
          <a:p>
            <a:pPr algn="just"/>
            <a:r>
              <a:rPr lang="en-US" sz="2000" dirty="0"/>
              <a:t>2010030374 – JAIDEEP SHARMA</a:t>
            </a:r>
          </a:p>
          <a:p>
            <a:pPr algn="just"/>
            <a:r>
              <a:rPr lang="en-US" sz="2000" dirty="0"/>
              <a:t>2010030413 – NIHAL AGARWAL</a:t>
            </a:r>
          </a:p>
          <a:p>
            <a:pPr algn="just"/>
            <a:r>
              <a:rPr lang="en-US" sz="2000" dirty="0"/>
              <a:t>2010030361 – T VENKATA SAI SATHVIK</a:t>
            </a:r>
          </a:p>
          <a:p>
            <a:pPr algn="just"/>
            <a:r>
              <a:rPr lang="en-US" sz="2000" dirty="0"/>
              <a:t>2010030153 – SHAIK ABDUL SHAAN</a:t>
            </a:r>
          </a:p>
        </p:txBody>
      </p:sp>
      <p:pic>
        <p:nvPicPr>
          <p:cNvPr id="1026" name="Picture 2" descr="Faculties - Best Private University in Telangana &amp; Andhra Pradesh | KLH">
            <a:extLst>
              <a:ext uri="{FF2B5EF4-FFF2-40B4-BE49-F238E27FC236}">
                <a16:creationId xmlns:a16="http://schemas.microsoft.com/office/drawing/2014/main" id="{9EE186B2-39F1-144E-C8D5-D9CCB0FE63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14866" y="65797"/>
            <a:ext cx="1623165" cy="771750"/>
          </a:xfrm>
          <a:prstGeom prst="rect">
            <a:avLst/>
          </a:prstGeom>
          <a:noFill/>
          <a:extLst>
            <a:ext uri="{909E8E84-426E-40DD-AFC4-6F175D3DCCD1}">
              <a14:hiddenFill xmlns:a14="http://schemas.microsoft.com/office/drawing/2010/main">
                <a:solidFill>
                  <a:srgbClr val="FFFFFF"/>
                </a:solidFill>
              </a14:hiddenFill>
            </a:ext>
          </a:extLst>
        </p:spPr>
      </p:pic>
      <p:sp>
        <p:nvSpPr>
          <p:cNvPr id="13" name="Title 1">
            <a:extLst>
              <a:ext uri="{FF2B5EF4-FFF2-40B4-BE49-F238E27FC236}">
                <a16:creationId xmlns:a16="http://schemas.microsoft.com/office/drawing/2014/main" id="{7B65CCD9-F20B-3517-A6AC-D50C793CFF7E}"/>
              </a:ext>
            </a:extLst>
          </p:cNvPr>
          <p:cNvSpPr txBox="1">
            <a:spLocks/>
          </p:cNvSpPr>
          <p:nvPr/>
        </p:nvSpPr>
        <p:spPr>
          <a:xfrm>
            <a:off x="329869" y="3250662"/>
            <a:ext cx="3201366" cy="3387497"/>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r"/>
            <a:r>
              <a:rPr lang="en-US" sz="3800" dirty="0">
                <a:solidFill>
                  <a:schemeClr val="bg1"/>
                </a:solidFill>
              </a:rPr>
              <a:t>DATA VISUALIZATION AND TECHNIQUES</a:t>
            </a:r>
          </a:p>
        </p:txBody>
      </p:sp>
    </p:spTree>
    <p:extLst>
      <p:ext uri="{BB962C8B-B14F-4D97-AF65-F5344CB8AC3E}">
        <p14:creationId xmlns:p14="http://schemas.microsoft.com/office/powerpoint/2010/main" val="30278672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D48C2B-0E8B-2B1B-DC10-E3FA89D3C79A}"/>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dirty="0">
                <a:solidFill>
                  <a:srgbClr val="FFFFFF"/>
                </a:solidFill>
              </a:rPr>
              <a:t>BIDEN</a:t>
            </a:r>
            <a:r>
              <a:rPr lang="en-US" sz="4000" kern="1200" dirty="0">
                <a:solidFill>
                  <a:srgbClr val="FFFFFF"/>
                </a:solidFill>
                <a:latin typeface="+mj-lt"/>
                <a:ea typeface="+mj-ea"/>
                <a:cs typeface="+mj-cs"/>
              </a:rPr>
              <a:t> DATASET</a:t>
            </a:r>
          </a:p>
        </p:txBody>
      </p:sp>
      <p:pic>
        <p:nvPicPr>
          <p:cNvPr id="4" name="Picture 3">
            <a:extLst>
              <a:ext uri="{FF2B5EF4-FFF2-40B4-BE49-F238E27FC236}">
                <a16:creationId xmlns:a16="http://schemas.microsoft.com/office/drawing/2014/main" id="{FD3225CC-1EA0-311C-5F81-61E95F91C1F9}"/>
              </a:ext>
            </a:extLst>
          </p:cNvPr>
          <p:cNvPicPr>
            <a:picLocks noChangeAspect="1"/>
          </p:cNvPicPr>
          <p:nvPr/>
        </p:nvPicPr>
        <p:blipFill>
          <a:blip r:embed="rId2"/>
          <a:stretch>
            <a:fillRect/>
          </a:stretch>
        </p:blipFill>
        <p:spPr>
          <a:xfrm>
            <a:off x="806246" y="1574310"/>
            <a:ext cx="9979742" cy="5296540"/>
          </a:xfrm>
          <a:prstGeom prst="rect">
            <a:avLst/>
          </a:prstGeom>
        </p:spPr>
      </p:pic>
    </p:spTree>
    <p:extLst>
      <p:ext uri="{BB962C8B-B14F-4D97-AF65-F5344CB8AC3E}">
        <p14:creationId xmlns:p14="http://schemas.microsoft.com/office/powerpoint/2010/main" val="15351450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C7FE1E-6906-66BB-8216-E5B0F804C480}"/>
              </a:ext>
            </a:extLst>
          </p:cNvPr>
          <p:cNvSpPr>
            <a:spLocks noGrp="1"/>
          </p:cNvSpPr>
          <p:nvPr>
            <p:ph type="title"/>
          </p:nvPr>
        </p:nvSpPr>
        <p:spPr>
          <a:xfrm>
            <a:off x="466722" y="586855"/>
            <a:ext cx="3201366" cy="3387497"/>
          </a:xfrm>
        </p:spPr>
        <p:txBody>
          <a:bodyPr anchor="b">
            <a:normAutofit/>
          </a:bodyPr>
          <a:lstStyle/>
          <a:p>
            <a:pPr algn="r"/>
            <a:r>
              <a:rPr lang="en-IN" sz="4000">
                <a:solidFill>
                  <a:srgbClr val="FFFFFF"/>
                </a:solidFill>
              </a:rPr>
              <a:t>WORK PROGRESS</a:t>
            </a:r>
          </a:p>
        </p:txBody>
      </p:sp>
      <p:sp>
        <p:nvSpPr>
          <p:cNvPr id="3" name="Content Placeholder 2">
            <a:extLst>
              <a:ext uri="{FF2B5EF4-FFF2-40B4-BE49-F238E27FC236}">
                <a16:creationId xmlns:a16="http://schemas.microsoft.com/office/drawing/2014/main" id="{FA8E0F31-9798-3DB8-453C-40B8755F841A}"/>
              </a:ext>
            </a:extLst>
          </p:cNvPr>
          <p:cNvSpPr>
            <a:spLocks noGrp="1"/>
          </p:cNvSpPr>
          <p:nvPr>
            <p:ph idx="1"/>
          </p:nvPr>
        </p:nvSpPr>
        <p:spPr>
          <a:xfrm>
            <a:off x="4810259" y="649480"/>
            <a:ext cx="6555347" cy="5546047"/>
          </a:xfrm>
        </p:spPr>
        <p:txBody>
          <a:bodyPr anchor="ctr">
            <a:normAutofit/>
          </a:bodyPr>
          <a:lstStyle/>
          <a:p>
            <a:pPr marL="514350" indent="-514350" algn="just">
              <a:buFont typeface="+mj-lt"/>
              <a:buAutoNum type="arabicPeriod"/>
            </a:pPr>
            <a:r>
              <a:rPr lang="en-US" sz="1700" dirty="0"/>
              <a:t>Importing dataset and libraries needed for analysis.</a:t>
            </a:r>
          </a:p>
          <a:p>
            <a:pPr marL="514350" indent="-514350" algn="just">
              <a:buFont typeface="+mj-lt"/>
              <a:buAutoNum type="arabicPeriod"/>
            </a:pPr>
            <a:r>
              <a:rPr lang="en-US" sz="1700" dirty="0"/>
              <a:t>Importing all natural language tool kit libraries for data cleaning and model evaluation.</a:t>
            </a:r>
          </a:p>
          <a:p>
            <a:pPr marL="514350" indent="-514350" algn="just">
              <a:buFont typeface="+mj-lt"/>
              <a:buAutoNum type="arabicPeriod"/>
            </a:pPr>
            <a:r>
              <a:rPr lang="en-US" sz="1700" dirty="0"/>
              <a:t>Skimming and scanning the datasets and understanding the distribution in the data. </a:t>
            </a:r>
          </a:p>
          <a:p>
            <a:pPr marL="514350" indent="-514350" algn="just">
              <a:buFont typeface="+mj-lt"/>
              <a:buAutoNum type="arabicPeriod"/>
            </a:pPr>
            <a:r>
              <a:rPr lang="en-US" sz="1700" dirty="0"/>
              <a:t>Cleaning the dataset initially - removing null values, and unwanted columns that doesn't help in our analysis and dropping them.</a:t>
            </a:r>
          </a:p>
          <a:p>
            <a:pPr marL="514350" indent="-514350" algn="just">
              <a:buFont typeface="+mj-lt"/>
              <a:buAutoNum type="arabicPeriod"/>
            </a:pPr>
            <a:r>
              <a:rPr lang="en-US" sz="1700" dirty="0"/>
              <a:t>Sorting the values from first date of tweet and first time of tweet to last date of tweet to last time of tweet.</a:t>
            </a:r>
          </a:p>
          <a:p>
            <a:pPr marL="514350" indent="-514350" algn="just">
              <a:buFont typeface="+mj-lt"/>
              <a:buAutoNum type="arabicPeriod"/>
            </a:pPr>
            <a:r>
              <a:rPr lang="en-US" sz="1700" dirty="0"/>
              <a:t>Then visualize the tweets only from United states country, we have all types of countries , so filter the united states and replace them to Whole Us data and join them at that axis.</a:t>
            </a:r>
          </a:p>
          <a:p>
            <a:pPr marL="514350" indent="-514350" algn="just">
              <a:buFont typeface="+mj-lt"/>
              <a:buAutoNum type="arabicPeriod"/>
            </a:pPr>
            <a:r>
              <a:rPr lang="en-US" sz="1700" dirty="0"/>
              <a:t>Then count the Tweets from each city in US and group them in ascending order and prepare a data Frame for them to understand the distribution. </a:t>
            </a:r>
          </a:p>
          <a:p>
            <a:pPr marL="514350" indent="-514350" algn="just">
              <a:buFont typeface="+mj-lt"/>
              <a:buAutoNum type="arabicPeriod"/>
            </a:pPr>
            <a:r>
              <a:rPr lang="en-US" sz="1700" dirty="0"/>
              <a:t>Based on the number of states visualize the graph between states vs no of tweets. </a:t>
            </a:r>
          </a:p>
          <a:p>
            <a:pPr marL="514350" indent="-514350" algn="just">
              <a:buFont typeface="+mj-lt"/>
              <a:buAutoNum type="arabicPeriod"/>
            </a:pPr>
            <a:r>
              <a:rPr lang="en-US" sz="1700" dirty="0"/>
              <a:t>Clean the data for analysis.</a:t>
            </a:r>
            <a:endParaRPr lang="en-IN" sz="1700" dirty="0"/>
          </a:p>
        </p:txBody>
      </p:sp>
    </p:spTree>
    <p:extLst>
      <p:ext uri="{BB962C8B-B14F-4D97-AF65-F5344CB8AC3E}">
        <p14:creationId xmlns:p14="http://schemas.microsoft.com/office/powerpoint/2010/main" val="28543086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FB946D7-1CA4-446E-8795-007CACFDE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192416F2-BC84-4D7C-80C6-6296C10C3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795338" y="981075"/>
            <a:ext cx="10601325" cy="4552949"/>
          </a:xfrm>
          <a:prstGeom prst="rect">
            <a:avLst/>
          </a:prstGeom>
          <a:solidFill>
            <a:schemeClr val="bg1"/>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68066D7-B839-82B3-39D5-0FBB2BAAA5C3}"/>
              </a:ext>
            </a:extLst>
          </p:cNvPr>
          <p:cNvSpPr>
            <a:spLocks noGrp="1"/>
          </p:cNvSpPr>
          <p:nvPr>
            <p:ph type="title"/>
          </p:nvPr>
        </p:nvSpPr>
        <p:spPr>
          <a:xfrm>
            <a:off x="1537097" y="1428750"/>
            <a:ext cx="9117807" cy="2105026"/>
          </a:xfrm>
        </p:spPr>
        <p:txBody>
          <a:bodyPr vert="horz" lIns="91440" tIns="45720" rIns="91440" bIns="45720" rtlCol="0" anchor="b">
            <a:normAutofit/>
          </a:bodyPr>
          <a:lstStyle/>
          <a:p>
            <a:pPr algn="ctr"/>
            <a:r>
              <a:rPr lang="en-US" sz="6000" kern="1200">
                <a:solidFill>
                  <a:schemeClr val="tx1"/>
                </a:solidFill>
                <a:latin typeface="+mj-lt"/>
                <a:ea typeface="+mj-ea"/>
                <a:cs typeface="+mj-cs"/>
              </a:rPr>
              <a:t>CODE IMPLEMENTATION</a:t>
            </a:r>
          </a:p>
        </p:txBody>
      </p:sp>
      <p:cxnSp>
        <p:nvCxnSpPr>
          <p:cNvPr id="11" name="Straight Connector 10">
            <a:extLst>
              <a:ext uri="{FF2B5EF4-FFF2-40B4-BE49-F238E27FC236}">
                <a16:creationId xmlns:a16="http://schemas.microsoft.com/office/drawing/2014/main" id="{2330623A-AB89-4E04-AC9A-2BAFBF85AE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52800" y="3771366"/>
            <a:ext cx="5486400" cy="0"/>
          </a:xfrm>
          <a:prstGeom prst="line">
            <a:avLst/>
          </a:prstGeom>
          <a:ln w="222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65335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6ED0DF4-3405-71C8-5AD0-62603FD74254}"/>
              </a:ext>
            </a:extLst>
          </p:cNvPr>
          <p:cNvPicPr>
            <a:picLocks noGrp="1" noChangeAspect="1"/>
          </p:cNvPicPr>
          <p:nvPr>
            <p:ph idx="1"/>
          </p:nvPr>
        </p:nvPicPr>
        <p:blipFill rotWithShape="1">
          <a:blip r:embed="rId2"/>
          <a:srcRect l="11235" t="7036" r="825" b="37714"/>
          <a:stretch/>
        </p:blipFill>
        <p:spPr>
          <a:xfrm>
            <a:off x="4038600" y="1325563"/>
            <a:ext cx="7186613" cy="827088"/>
          </a:xfrm>
        </p:spPr>
      </p:pic>
      <p:pic>
        <p:nvPicPr>
          <p:cNvPr id="7" name="Picture 6">
            <a:extLst>
              <a:ext uri="{FF2B5EF4-FFF2-40B4-BE49-F238E27FC236}">
                <a16:creationId xmlns:a16="http://schemas.microsoft.com/office/drawing/2014/main" id="{2C8CFA9C-4AD9-D45B-B3ED-CC78D837F8B2}"/>
              </a:ext>
            </a:extLst>
          </p:cNvPr>
          <p:cNvPicPr>
            <a:picLocks noChangeAspect="1"/>
          </p:cNvPicPr>
          <p:nvPr/>
        </p:nvPicPr>
        <p:blipFill rotWithShape="1">
          <a:blip r:embed="rId3"/>
          <a:srcRect l="6548" t="3558" r="825" b="36403"/>
          <a:stretch/>
        </p:blipFill>
        <p:spPr>
          <a:xfrm>
            <a:off x="4038600" y="2203450"/>
            <a:ext cx="7186613" cy="1314450"/>
          </a:xfrm>
          <a:prstGeom prst="rect">
            <a:avLst/>
          </a:prstGeom>
        </p:spPr>
      </p:pic>
      <p:pic>
        <p:nvPicPr>
          <p:cNvPr id="8" name="Content Placeholder 7">
            <a:extLst>
              <a:ext uri="{FF2B5EF4-FFF2-40B4-BE49-F238E27FC236}">
                <a16:creationId xmlns:a16="http://schemas.microsoft.com/office/drawing/2014/main" id="{A5BAC824-0C2B-AF36-8156-4C505B24AC06}"/>
              </a:ext>
            </a:extLst>
          </p:cNvPr>
          <p:cNvPicPr>
            <a:picLocks noChangeAspect="1"/>
          </p:cNvPicPr>
          <p:nvPr/>
        </p:nvPicPr>
        <p:blipFill rotWithShape="1">
          <a:blip r:embed="rId4"/>
          <a:srcRect l="9694" r="1269" b="20247"/>
          <a:stretch/>
        </p:blipFill>
        <p:spPr>
          <a:xfrm>
            <a:off x="4038600" y="3568700"/>
            <a:ext cx="7186613" cy="1957388"/>
          </a:xfrm>
          <a:prstGeom prst="rect">
            <a:avLst/>
          </a:prstGeom>
        </p:spPr>
      </p:pic>
      <p:sp>
        <p:nvSpPr>
          <p:cNvPr id="11" name="Title 1">
            <a:extLst>
              <a:ext uri="{FF2B5EF4-FFF2-40B4-BE49-F238E27FC236}">
                <a16:creationId xmlns:a16="http://schemas.microsoft.com/office/drawing/2014/main" id="{B4355673-D629-321F-7F5D-C3F940FC0DEF}"/>
              </a:ext>
            </a:extLst>
          </p:cNvPr>
          <p:cNvSpPr>
            <a:spLocks noGrp="1"/>
          </p:cNvSpPr>
          <p:nvPr>
            <p:ph type="title"/>
          </p:nvPr>
        </p:nvSpPr>
        <p:spPr>
          <a:xfrm>
            <a:off x="640080" y="2074363"/>
            <a:ext cx="2752354" cy="2709275"/>
          </a:xfrm>
          <a:prstGeom prst="ellipse">
            <a:avLst/>
          </a:prstGeom>
          <a:solidFill>
            <a:schemeClr val="tx1">
              <a:lumMod val="85000"/>
              <a:lumOff val="15000"/>
            </a:schemeClr>
          </a:solidFill>
          <a:ln w="174625" cmpd="thinThick">
            <a:solidFill>
              <a:schemeClr val="tx1">
                <a:lumMod val="85000"/>
                <a:lumOff val="15000"/>
              </a:schemeClr>
            </a:solidFill>
          </a:ln>
        </p:spPr>
        <p:txBody>
          <a:bodyPr vert="horz" lIns="91440" tIns="45720" rIns="91440" bIns="45720" rtlCol="0" anchor="ctr">
            <a:normAutofit/>
          </a:bodyPr>
          <a:lstStyle/>
          <a:p>
            <a:pPr algn="ctr"/>
            <a:r>
              <a:rPr lang="en-US" sz="1800" kern="1200">
                <a:solidFill>
                  <a:schemeClr val="bg1"/>
                </a:solidFill>
                <a:latin typeface="+mj-lt"/>
                <a:ea typeface="+mj-ea"/>
                <a:cs typeface="+mj-cs"/>
              </a:rPr>
              <a:t>CODE IMPLEMENTATION</a:t>
            </a:r>
          </a:p>
        </p:txBody>
      </p:sp>
    </p:spTree>
    <p:extLst>
      <p:ext uri="{BB962C8B-B14F-4D97-AF65-F5344CB8AC3E}">
        <p14:creationId xmlns:p14="http://schemas.microsoft.com/office/powerpoint/2010/main" val="804516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EA5949C0-675C-3B0B-0E46-8D2B5F9FBEC6}"/>
              </a:ext>
            </a:extLst>
          </p:cNvPr>
          <p:cNvSpPr>
            <a:spLocks noGrp="1"/>
          </p:cNvSpPr>
          <p:nvPr>
            <p:ph type="title"/>
          </p:nvPr>
        </p:nvSpPr>
        <p:spPr>
          <a:xfrm>
            <a:off x="640080" y="2074363"/>
            <a:ext cx="2752354" cy="2709275"/>
          </a:xfrm>
          <a:prstGeom prst="ellipse">
            <a:avLst/>
          </a:prstGeom>
          <a:solidFill>
            <a:schemeClr val="tx1">
              <a:lumMod val="85000"/>
              <a:lumOff val="15000"/>
            </a:schemeClr>
          </a:solidFill>
          <a:ln w="174625" cmpd="thinThick">
            <a:solidFill>
              <a:schemeClr val="tx1">
                <a:lumMod val="85000"/>
                <a:lumOff val="15000"/>
              </a:schemeClr>
            </a:solidFill>
          </a:ln>
        </p:spPr>
        <p:txBody>
          <a:bodyPr vert="horz" lIns="91440" tIns="45720" rIns="91440" bIns="45720" rtlCol="0" anchor="ctr">
            <a:normAutofit/>
          </a:bodyPr>
          <a:lstStyle/>
          <a:p>
            <a:pPr algn="ctr"/>
            <a:r>
              <a:rPr lang="en-US" sz="1800" kern="1200">
                <a:solidFill>
                  <a:schemeClr val="bg1"/>
                </a:solidFill>
                <a:latin typeface="+mj-lt"/>
                <a:ea typeface="+mj-ea"/>
                <a:cs typeface="+mj-cs"/>
              </a:rPr>
              <a:t>CODE IMPLEMENTATION</a:t>
            </a:r>
          </a:p>
        </p:txBody>
      </p:sp>
      <p:pic>
        <p:nvPicPr>
          <p:cNvPr id="13" name="Content Placeholder 12">
            <a:extLst>
              <a:ext uri="{FF2B5EF4-FFF2-40B4-BE49-F238E27FC236}">
                <a16:creationId xmlns:a16="http://schemas.microsoft.com/office/drawing/2014/main" id="{C81AD618-5882-6105-9BC0-D97796EB0031}"/>
              </a:ext>
            </a:extLst>
          </p:cNvPr>
          <p:cNvPicPr>
            <a:picLocks noGrp="1" noChangeAspect="1"/>
          </p:cNvPicPr>
          <p:nvPr>
            <p:ph idx="1"/>
          </p:nvPr>
        </p:nvPicPr>
        <p:blipFill>
          <a:blip r:embed="rId2"/>
          <a:stretch>
            <a:fillRect/>
          </a:stretch>
        </p:blipFill>
        <p:spPr>
          <a:xfrm>
            <a:off x="4038600" y="1423596"/>
            <a:ext cx="7188199" cy="4007419"/>
          </a:xfrm>
          <a:prstGeom prst="rect">
            <a:avLst/>
          </a:prstGeom>
        </p:spPr>
      </p:pic>
    </p:spTree>
    <p:extLst>
      <p:ext uri="{BB962C8B-B14F-4D97-AF65-F5344CB8AC3E}">
        <p14:creationId xmlns:p14="http://schemas.microsoft.com/office/powerpoint/2010/main" val="10270243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09D24713-439C-634C-D5BE-B6BD3F98D6F5}"/>
              </a:ext>
            </a:extLst>
          </p:cNvPr>
          <p:cNvPicPr>
            <a:picLocks noGrp="1" noChangeAspect="1"/>
          </p:cNvPicPr>
          <p:nvPr>
            <p:ph idx="1"/>
          </p:nvPr>
        </p:nvPicPr>
        <p:blipFill rotWithShape="1">
          <a:blip r:embed="rId2"/>
          <a:srcRect l="11235"/>
          <a:stretch/>
        </p:blipFill>
        <p:spPr>
          <a:xfrm>
            <a:off x="4038600" y="1000125"/>
            <a:ext cx="7186613" cy="1870075"/>
          </a:xfrm>
        </p:spPr>
      </p:pic>
      <p:pic>
        <p:nvPicPr>
          <p:cNvPr id="10" name="Picture 9">
            <a:extLst>
              <a:ext uri="{FF2B5EF4-FFF2-40B4-BE49-F238E27FC236}">
                <a16:creationId xmlns:a16="http://schemas.microsoft.com/office/drawing/2014/main" id="{BD9D44A4-EA47-83FB-5928-D425B42827A8}"/>
              </a:ext>
            </a:extLst>
          </p:cNvPr>
          <p:cNvPicPr>
            <a:picLocks noChangeAspect="1"/>
          </p:cNvPicPr>
          <p:nvPr/>
        </p:nvPicPr>
        <p:blipFill rotWithShape="1">
          <a:blip r:embed="rId3"/>
          <a:srcRect l="8073" t="3017" b="7084"/>
          <a:stretch/>
        </p:blipFill>
        <p:spPr>
          <a:xfrm>
            <a:off x="4038600" y="2928938"/>
            <a:ext cx="7186613" cy="2921000"/>
          </a:xfrm>
          <a:prstGeom prst="rect">
            <a:avLst/>
          </a:prstGeom>
        </p:spPr>
      </p:pic>
      <p:sp>
        <p:nvSpPr>
          <p:cNvPr id="14" name="Title 1">
            <a:extLst>
              <a:ext uri="{FF2B5EF4-FFF2-40B4-BE49-F238E27FC236}">
                <a16:creationId xmlns:a16="http://schemas.microsoft.com/office/drawing/2014/main" id="{DFD3F2C8-A7A8-F23A-1E86-E74A248134CD}"/>
              </a:ext>
            </a:extLst>
          </p:cNvPr>
          <p:cNvSpPr>
            <a:spLocks noGrp="1"/>
          </p:cNvSpPr>
          <p:nvPr>
            <p:ph type="title"/>
          </p:nvPr>
        </p:nvSpPr>
        <p:spPr>
          <a:xfrm>
            <a:off x="640080" y="2074363"/>
            <a:ext cx="2752354" cy="2709275"/>
          </a:xfrm>
          <a:prstGeom prst="ellipse">
            <a:avLst/>
          </a:prstGeom>
          <a:solidFill>
            <a:schemeClr val="tx1">
              <a:lumMod val="85000"/>
              <a:lumOff val="15000"/>
            </a:schemeClr>
          </a:solidFill>
          <a:ln w="174625" cmpd="thinThick">
            <a:solidFill>
              <a:schemeClr val="tx1">
                <a:lumMod val="85000"/>
                <a:lumOff val="15000"/>
              </a:schemeClr>
            </a:solidFill>
          </a:ln>
        </p:spPr>
        <p:txBody>
          <a:bodyPr vert="horz" lIns="91440" tIns="45720" rIns="91440" bIns="45720" rtlCol="0" anchor="ctr">
            <a:normAutofit/>
          </a:bodyPr>
          <a:lstStyle/>
          <a:p>
            <a:pPr algn="ctr"/>
            <a:r>
              <a:rPr lang="en-US" sz="1800" kern="1200">
                <a:solidFill>
                  <a:schemeClr val="bg1"/>
                </a:solidFill>
                <a:latin typeface="+mj-lt"/>
                <a:ea typeface="+mj-ea"/>
                <a:cs typeface="+mj-cs"/>
              </a:rPr>
              <a:t>CODE IMPLEMENTATION</a:t>
            </a:r>
          </a:p>
        </p:txBody>
      </p:sp>
    </p:spTree>
    <p:extLst>
      <p:ext uri="{BB962C8B-B14F-4D97-AF65-F5344CB8AC3E}">
        <p14:creationId xmlns:p14="http://schemas.microsoft.com/office/powerpoint/2010/main" val="9667561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DFD3F2C8-A7A8-F23A-1E86-E74A248134CD}"/>
              </a:ext>
            </a:extLst>
          </p:cNvPr>
          <p:cNvSpPr>
            <a:spLocks noGrp="1"/>
          </p:cNvSpPr>
          <p:nvPr>
            <p:ph type="title"/>
          </p:nvPr>
        </p:nvSpPr>
        <p:spPr>
          <a:xfrm>
            <a:off x="640080" y="2074363"/>
            <a:ext cx="2752354" cy="2709275"/>
          </a:xfrm>
          <a:prstGeom prst="ellipse">
            <a:avLst/>
          </a:prstGeom>
          <a:solidFill>
            <a:schemeClr val="tx1">
              <a:lumMod val="85000"/>
              <a:lumOff val="15000"/>
            </a:schemeClr>
          </a:solidFill>
          <a:ln w="174625" cmpd="thinThick">
            <a:solidFill>
              <a:schemeClr val="tx1">
                <a:lumMod val="85000"/>
                <a:lumOff val="15000"/>
              </a:schemeClr>
            </a:solidFill>
          </a:ln>
        </p:spPr>
        <p:txBody>
          <a:bodyPr vert="horz" lIns="91440" tIns="45720" rIns="91440" bIns="45720" rtlCol="0" anchor="ctr">
            <a:normAutofit/>
          </a:bodyPr>
          <a:lstStyle/>
          <a:p>
            <a:pPr algn="ctr"/>
            <a:r>
              <a:rPr lang="en-US" sz="1800" kern="1200">
                <a:solidFill>
                  <a:schemeClr val="bg1"/>
                </a:solidFill>
                <a:latin typeface="+mj-lt"/>
                <a:ea typeface="+mj-ea"/>
                <a:cs typeface="+mj-cs"/>
              </a:rPr>
              <a:t>CODE IMPLEMENTATION</a:t>
            </a:r>
          </a:p>
        </p:txBody>
      </p:sp>
      <p:pic>
        <p:nvPicPr>
          <p:cNvPr id="4" name="Content Placeholder 5">
            <a:extLst>
              <a:ext uri="{FF2B5EF4-FFF2-40B4-BE49-F238E27FC236}">
                <a16:creationId xmlns:a16="http://schemas.microsoft.com/office/drawing/2014/main" id="{2EF4060B-3999-B6B9-8884-19AE3966CE2E}"/>
              </a:ext>
            </a:extLst>
          </p:cNvPr>
          <p:cNvPicPr>
            <a:picLocks noChangeAspect="1"/>
          </p:cNvPicPr>
          <p:nvPr/>
        </p:nvPicPr>
        <p:blipFill rotWithShape="1">
          <a:blip r:embed="rId2"/>
          <a:srcRect l="10054" t="7579" r="1087" b="44833"/>
          <a:stretch/>
        </p:blipFill>
        <p:spPr>
          <a:xfrm>
            <a:off x="3696735" y="1349486"/>
            <a:ext cx="8238991" cy="1385763"/>
          </a:xfrm>
          <a:prstGeom prst="rect">
            <a:avLst/>
          </a:prstGeom>
        </p:spPr>
      </p:pic>
      <p:pic>
        <p:nvPicPr>
          <p:cNvPr id="5" name="Picture 4">
            <a:extLst>
              <a:ext uri="{FF2B5EF4-FFF2-40B4-BE49-F238E27FC236}">
                <a16:creationId xmlns:a16="http://schemas.microsoft.com/office/drawing/2014/main" id="{F802F6E0-F639-AF80-2A27-C61938B2BC88}"/>
              </a:ext>
            </a:extLst>
          </p:cNvPr>
          <p:cNvPicPr>
            <a:picLocks noChangeAspect="1"/>
          </p:cNvPicPr>
          <p:nvPr/>
        </p:nvPicPr>
        <p:blipFill rotWithShape="1">
          <a:blip r:embed="rId3"/>
          <a:srcRect l="9922" t="2546" b="7176"/>
          <a:stretch/>
        </p:blipFill>
        <p:spPr>
          <a:xfrm>
            <a:off x="3696735" y="3102086"/>
            <a:ext cx="8238990" cy="2709274"/>
          </a:xfrm>
          <a:prstGeom prst="rect">
            <a:avLst/>
          </a:prstGeom>
        </p:spPr>
      </p:pic>
    </p:spTree>
    <p:extLst>
      <p:ext uri="{BB962C8B-B14F-4D97-AF65-F5344CB8AC3E}">
        <p14:creationId xmlns:p14="http://schemas.microsoft.com/office/powerpoint/2010/main" val="10910149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3F175027-0EE1-3156-3703-04EE5F7F1CDA}"/>
              </a:ext>
            </a:extLst>
          </p:cNvPr>
          <p:cNvSpPr>
            <a:spLocks noGrp="1"/>
          </p:cNvSpPr>
          <p:nvPr>
            <p:ph type="title"/>
          </p:nvPr>
        </p:nvSpPr>
        <p:spPr>
          <a:xfrm>
            <a:off x="640080" y="2074363"/>
            <a:ext cx="2752354" cy="2709275"/>
          </a:xfrm>
          <a:prstGeom prst="ellipse">
            <a:avLst/>
          </a:prstGeom>
          <a:solidFill>
            <a:schemeClr val="tx1">
              <a:lumMod val="85000"/>
              <a:lumOff val="15000"/>
            </a:schemeClr>
          </a:solidFill>
          <a:ln w="174625" cmpd="thinThick">
            <a:solidFill>
              <a:schemeClr val="tx1">
                <a:lumMod val="85000"/>
                <a:lumOff val="15000"/>
              </a:schemeClr>
            </a:solidFill>
          </a:ln>
        </p:spPr>
        <p:txBody>
          <a:bodyPr vert="horz" lIns="91440" tIns="45720" rIns="91440" bIns="45720" rtlCol="0" anchor="ctr">
            <a:normAutofit/>
          </a:bodyPr>
          <a:lstStyle/>
          <a:p>
            <a:pPr algn="ctr"/>
            <a:r>
              <a:rPr lang="en-US" sz="1800" kern="1200">
                <a:solidFill>
                  <a:schemeClr val="bg1"/>
                </a:solidFill>
                <a:latin typeface="+mj-lt"/>
                <a:ea typeface="+mj-ea"/>
                <a:cs typeface="+mj-cs"/>
              </a:rPr>
              <a:t>CODE IMPLEMENTATION</a:t>
            </a:r>
          </a:p>
        </p:txBody>
      </p:sp>
      <p:pic>
        <p:nvPicPr>
          <p:cNvPr id="5" name="Content Placeholder 4" descr="Graphical user interface, text, application&#10;&#10;Description automatically generated">
            <a:extLst>
              <a:ext uri="{FF2B5EF4-FFF2-40B4-BE49-F238E27FC236}">
                <a16:creationId xmlns:a16="http://schemas.microsoft.com/office/drawing/2014/main" id="{50791D28-149E-CA7B-D70D-B833221D36B9}"/>
              </a:ext>
            </a:extLst>
          </p:cNvPr>
          <p:cNvPicPr>
            <a:picLocks noGrp="1" noChangeAspect="1"/>
          </p:cNvPicPr>
          <p:nvPr>
            <p:ph idx="1"/>
          </p:nvPr>
        </p:nvPicPr>
        <p:blipFill rotWithShape="1">
          <a:blip r:embed="rId2"/>
          <a:srcRect l="10706" t="5156" r="832"/>
          <a:stretch/>
        </p:blipFill>
        <p:spPr>
          <a:xfrm>
            <a:off x="4038600" y="1885948"/>
            <a:ext cx="7188199" cy="3082714"/>
          </a:xfrm>
          <a:prstGeom prst="rect">
            <a:avLst/>
          </a:prstGeom>
        </p:spPr>
      </p:pic>
    </p:spTree>
    <p:extLst>
      <p:ext uri="{BB962C8B-B14F-4D97-AF65-F5344CB8AC3E}">
        <p14:creationId xmlns:p14="http://schemas.microsoft.com/office/powerpoint/2010/main" val="12199623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3F175027-0EE1-3156-3703-04EE5F7F1CDA}"/>
              </a:ext>
            </a:extLst>
          </p:cNvPr>
          <p:cNvSpPr>
            <a:spLocks noGrp="1"/>
          </p:cNvSpPr>
          <p:nvPr>
            <p:ph type="title"/>
          </p:nvPr>
        </p:nvSpPr>
        <p:spPr>
          <a:xfrm>
            <a:off x="640080" y="2074363"/>
            <a:ext cx="2752354" cy="2709275"/>
          </a:xfrm>
          <a:prstGeom prst="ellipse">
            <a:avLst/>
          </a:prstGeom>
          <a:solidFill>
            <a:schemeClr val="tx1">
              <a:lumMod val="85000"/>
              <a:lumOff val="15000"/>
            </a:schemeClr>
          </a:solidFill>
          <a:ln w="174625" cmpd="thinThick">
            <a:solidFill>
              <a:schemeClr val="tx1">
                <a:lumMod val="85000"/>
                <a:lumOff val="15000"/>
              </a:schemeClr>
            </a:solidFill>
          </a:ln>
        </p:spPr>
        <p:txBody>
          <a:bodyPr vert="horz" lIns="91440" tIns="45720" rIns="91440" bIns="45720" rtlCol="0" anchor="ctr">
            <a:normAutofit/>
          </a:bodyPr>
          <a:lstStyle/>
          <a:p>
            <a:pPr algn="ctr"/>
            <a:r>
              <a:rPr lang="en-US" sz="1800" kern="1200">
                <a:solidFill>
                  <a:schemeClr val="bg1"/>
                </a:solidFill>
                <a:latin typeface="+mj-lt"/>
                <a:ea typeface="+mj-ea"/>
                <a:cs typeface="+mj-cs"/>
              </a:rPr>
              <a:t>CODE IMPLEMENTATION</a:t>
            </a:r>
          </a:p>
        </p:txBody>
      </p:sp>
      <p:pic>
        <p:nvPicPr>
          <p:cNvPr id="9" name="Content Placeholder 8">
            <a:extLst>
              <a:ext uri="{FF2B5EF4-FFF2-40B4-BE49-F238E27FC236}">
                <a16:creationId xmlns:a16="http://schemas.microsoft.com/office/drawing/2014/main" id="{FADC6416-6688-2528-FE1E-7E71557E5488}"/>
              </a:ext>
            </a:extLst>
          </p:cNvPr>
          <p:cNvPicPr>
            <a:picLocks noGrp="1" noChangeAspect="1"/>
          </p:cNvPicPr>
          <p:nvPr>
            <p:ph idx="1"/>
          </p:nvPr>
        </p:nvPicPr>
        <p:blipFill rotWithShape="1">
          <a:blip r:embed="rId2"/>
          <a:srcRect l="4371" r="1134"/>
          <a:stretch/>
        </p:blipFill>
        <p:spPr>
          <a:xfrm>
            <a:off x="4038600" y="1554091"/>
            <a:ext cx="7188199" cy="3746429"/>
          </a:xfrm>
          <a:prstGeom prst="rect">
            <a:avLst/>
          </a:prstGeom>
        </p:spPr>
      </p:pic>
    </p:spTree>
    <p:extLst>
      <p:ext uri="{BB962C8B-B14F-4D97-AF65-F5344CB8AC3E}">
        <p14:creationId xmlns:p14="http://schemas.microsoft.com/office/powerpoint/2010/main" val="5081376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3F175027-0EE1-3156-3703-04EE5F7F1CDA}"/>
              </a:ext>
            </a:extLst>
          </p:cNvPr>
          <p:cNvSpPr>
            <a:spLocks noGrp="1"/>
          </p:cNvSpPr>
          <p:nvPr>
            <p:ph type="title"/>
          </p:nvPr>
        </p:nvSpPr>
        <p:spPr>
          <a:xfrm>
            <a:off x="640080" y="2074363"/>
            <a:ext cx="2752354" cy="2709275"/>
          </a:xfrm>
          <a:prstGeom prst="ellipse">
            <a:avLst/>
          </a:prstGeom>
          <a:solidFill>
            <a:schemeClr val="tx1">
              <a:lumMod val="85000"/>
              <a:lumOff val="15000"/>
            </a:schemeClr>
          </a:solidFill>
          <a:ln w="174625" cmpd="thinThick">
            <a:solidFill>
              <a:schemeClr val="tx1">
                <a:lumMod val="85000"/>
                <a:lumOff val="15000"/>
              </a:schemeClr>
            </a:solidFill>
          </a:ln>
        </p:spPr>
        <p:txBody>
          <a:bodyPr vert="horz" lIns="91440" tIns="45720" rIns="91440" bIns="45720" rtlCol="0" anchor="ctr">
            <a:normAutofit/>
          </a:bodyPr>
          <a:lstStyle/>
          <a:p>
            <a:pPr algn="ctr"/>
            <a:r>
              <a:rPr lang="en-US" sz="1800" kern="1200">
                <a:solidFill>
                  <a:schemeClr val="bg1"/>
                </a:solidFill>
                <a:latin typeface="+mj-lt"/>
                <a:ea typeface="+mj-ea"/>
                <a:cs typeface="+mj-cs"/>
              </a:rPr>
              <a:t>CODE IMPLEMENTATION</a:t>
            </a:r>
          </a:p>
        </p:txBody>
      </p:sp>
      <p:pic>
        <p:nvPicPr>
          <p:cNvPr id="4" name="Content Placeholder 3" descr="Graphical user interface, text, application, email&#10;&#10;Description automatically generated">
            <a:extLst>
              <a:ext uri="{FF2B5EF4-FFF2-40B4-BE49-F238E27FC236}">
                <a16:creationId xmlns:a16="http://schemas.microsoft.com/office/drawing/2014/main" id="{03BD37B5-5DC7-15E8-2C5F-927947D37A7A}"/>
              </a:ext>
            </a:extLst>
          </p:cNvPr>
          <p:cNvPicPr>
            <a:picLocks noGrp="1" noChangeAspect="1"/>
          </p:cNvPicPr>
          <p:nvPr>
            <p:ph idx="1"/>
          </p:nvPr>
        </p:nvPicPr>
        <p:blipFill rotWithShape="1">
          <a:blip r:embed="rId2"/>
          <a:srcRect l="9947"/>
          <a:stretch/>
        </p:blipFill>
        <p:spPr>
          <a:xfrm>
            <a:off x="4038600" y="1331982"/>
            <a:ext cx="7188199" cy="4190646"/>
          </a:xfrm>
          <a:prstGeom prst="rect">
            <a:avLst/>
          </a:prstGeom>
        </p:spPr>
      </p:pic>
    </p:spTree>
    <p:extLst>
      <p:ext uri="{BB962C8B-B14F-4D97-AF65-F5344CB8AC3E}">
        <p14:creationId xmlns:p14="http://schemas.microsoft.com/office/powerpoint/2010/main" val="26017479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Freeform: Shape 39">
            <a:extLst>
              <a:ext uri="{FF2B5EF4-FFF2-40B4-BE49-F238E27FC236}">
                <a16:creationId xmlns:a16="http://schemas.microsoft.com/office/drawing/2014/main" id="{42285737-90EE-47DC-AC80-8AE156B119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1"/>
            <a:ext cx="4403709" cy="6858001"/>
          </a:xfrm>
          <a:custGeom>
            <a:avLst/>
            <a:gdLst>
              <a:gd name="connsiteX0" fmla="*/ 3223890 w 4403709"/>
              <a:gd name="connsiteY0" fmla="*/ 6858001 h 6858001"/>
              <a:gd name="connsiteX1" fmla="*/ 4101908 w 4403709"/>
              <a:gd name="connsiteY1" fmla="*/ 6858001 h 6858001"/>
              <a:gd name="connsiteX2" fmla="*/ 3254950 w 4403709"/>
              <a:gd name="connsiteY2" fmla="*/ 1599356 h 6858001"/>
              <a:gd name="connsiteX3" fmla="*/ 3254950 w 4403709"/>
              <a:gd name="connsiteY3" fmla="*/ 1594062 h 6858001"/>
              <a:gd name="connsiteX4" fmla="*/ 4403709 w 4403709"/>
              <a:gd name="connsiteY4" fmla="*/ 0 h 6858001"/>
              <a:gd name="connsiteX5" fmla="*/ 3254950 w 4403709"/>
              <a:gd name="connsiteY5" fmla="*/ 0 h 6858001"/>
              <a:gd name="connsiteX6" fmla="*/ 2903520 w 4403709"/>
              <a:gd name="connsiteY6" fmla="*/ 0 h 6858001"/>
              <a:gd name="connsiteX7" fmla="*/ 0 w 4403709"/>
              <a:gd name="connsiteY7" fmla="*/ 0 h 6858001"/>
              <a:gd name="connsiteX8" fmla="*/ 0 w 4403709"/>
              <a:gd name="connsiteY8" fmla="*/ 6858000 h 6858001"/>
              <a:gd name="connsiteX9" fmla="*/ 3223890 w 4403709"/>
              <a:gd name="connsiteY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03709" h="6858001">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42" name="Group 41">
            <a:extLst>
              <a:ext uri="{FF2B5EF4-FFF2-40B4-BE49-F238E27FC236}">
                <a16:creationId xmlns:a16="http://schemas.microsoft.com/office/drawing/2014/main" id="{B57BDC17-F1B3-455F-BBF1-680AA1F25C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315292" y="0"/>
            <a:ext cx="2436813" cy="6858001"/>
            <a:chOff x="1320800" y="0"/>
            <a:chExt cx="2436813" cy="6858001"/>
          </a:xfrm>
        </p:grpSpPr>
        <p:sp>
          <p:nvSpPr>
            <p:cNvPr id="43" name="Freeform 6">
              <a:extLst>
                <a:ext uri="{FF2B5EF4-FFF2-40B4-BE49-F238E27FC236}">
                  <a16:creationId xmlns:a16="http://schemas.microsoft.com/office/drawing/2014/main" id="{64E2FA9A-FEF7-4501-B0EB-5E45EDD21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44" name="Freeform 7">
              <a:extLst>
                <a:ext uri="{FF2B5EF4-FFF2-40B4-BE49-F238E27FC236}">
                  <a16:creationId xmlns:a16="http://schemas.microsoft.com/office/drawing/2014/main" id="{BC38192B-B4CB-47D4-A3B1-10010247F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rgbClr val="595959"/>
            </a:solidFill>
            <a:ln>
              <a:noFill/>
            </a:ln>
          </p:spPr>
        </p:sp>
        <p:sp>
          <p:nvSpPr>
            <p:cNvPr id="45" name="Freeform 8">
              <a:extLst>
                <a:ext uri="{FF2B5EF4-FFF2-40B4-BE49-F238E27FC236}">
                  <a16:creationId xmlns:a16="http://schemas.microsoft.com/office/drawing/2014/main" id="{96330E33-E171-4B0F-82B5-AF7230399B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rgbClr val="262626"/>
            </a:solidFill>
            <a:ln>
              <a:noFill/>
            </a:ln>
          </p:spPr>
        </p:sp>
        <p:sp>
          <p:nvSpPr>
            <p:cNvPr id="46" name="Freeform 9">
              <a:extLst>
                <a:ext uri="{FF2B5EF4-FFF2-40B4-BE49-F238E27FC236}">
                  <a16:creationId xmlns:a16="http://schemas.microsoft.com/office/drawing/2014/main" id="{332B1723-69BF-42D7-B757-0FA059E152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47" name="Freeform 10">
              <a:extLst>
                <a:ext uri="{FF2B5EF4-FFF2-40B4-BE49-F238E27FC236}">
                  <a16:creationId xmlns:a16="http://schemas.microsoft.com/office/drawing/2014/main" id="{F115D62D-1E96-48D1-A78D-D370A0BFB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48" name="Freeform 11">
              <a:extLst>
                <a:ext uri="{FF2B5EF4-FFF2-40B4-BE49-F238E27FC236}">
                  <a16:creationId xmlns:a16="http://schemas.microsoft.com/office/drawing/2014/main" id="{91C2876A-169D-4822-A766-C00578C88B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2" name="Title 1">
            <a:extLst>
              <a:ext uri="{FF2B5EF4-FFF2-40B4-BE49-F238E27FC236}">
                <a16:creationId xmlns:a16="http://schemas.microsoft.com/office/drawing/2014/main" id="{1026C2C7-E128-1477-8DE3-1000F4ECA3F4}"/>
              </a:ext>
            </a:extLst>
          </p:cNvPr>
          <p:cNvSpPr>
            <a:spLocks noGrp="1"/>
          </p:cNvSpPr>
          <p:nvPr>
            <p:ph type="title"/>
          </p:nvPr>
        </p:nvSpPr>
        <p:spPr>
          <a:xfrm>
            <a:off x="535020" y="685800"/>
            <a:ext cx="2780271" cy="5105400"/>
          </a:xfrm>
        </p:spPr>
        <p:txBody>
          <a:bodyPr vert="horz" lIns="91440" tIns="45720" rIns="91440" bIns="45720" rtlCol="0">
            <a:normAutofit/>
          </a:bodyPr>
          <a:lstStyle/>
          <a:p>
            <a:r>
              <a:rPr lang="en-US" sz="4000" kern="1200">
                <a:solidFill>
                  <a:srgbClr val="FFFFFF"/>
                </a:solidFill>
                <a:latin typeface="+mj-lt"/>
                <a:ea typeface="+mj-ea"/>
                <a:cs typeface="+mj-cs"/>
              </a:rPr>
              <a:t>TABLE OF CONTENTS</a:t>
            </a:r>
          </a:p>
        </p:txBody>
      </p:sp>
      <p:pic>
        <p:nvPicPr>
          <p:cNvPr id="9" name="Picture 2" descr="Faculties - Best Private University in Telangana &amp; Andhra Pradesh | KLH">
            <a:extLst>
              <a:ext uri="{FF2B5EF4-FFF2-40B4-BE49-F238E27FC236}">
                <a16:creationId xmlns:a16="http://schemas.microsoft.com/office/drawing/2014/main" id="{D52D2E6E-0A36-3C0B-96C3-11221F6A12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14866" y="65797"/>
            <a:ext cx="1623165" cy="77175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Table 4">
            <a:extLst>
              <a:ext uri="{FF2B5EF4-FFF2-40B4-BE49-F238E27FC236}">
                <a16:creationId xmlns:a16="http://schemas.microsoft.com/office/drawing/2014/main" id="{DEB35CDB-3D96-1AEC-559A-5A27707887F1}"/>
              </a:ext>
            </a:extLst>
          </p:cNvPr>
          <p:cNvGraphicFramePr>
            <a:graphicFrameLocks noGrp="1"/>
          </p:cNvGraphicFramePr>
          <p:nvPr>
            <p:ph idx="1"/>
            <p:extLst>
              <p:ext uri="{D42A27DB-BD31-4B8C-83A1-F6EECF244321}">
                <p14:modId xmlns:p14="http://schemas.microsoft.com/office/powerpoint/2010/main" val="2413408534"/>
              </p:ext>
            </p:extLst>
          </p:nvPr>
        </p:nvGraphicFramePr>
        <p:xfrm>
          <a:off x="5423493" y="885172"/>
          <a:ext cx="5690315" cy="5368271"/>
        </p:xfrm>
        <a:graphic>
          <a:graphicData uri="http://schemas.openxmlformats.org/drawingml/2006/table">
            <a:tbl>
              <a:tblPr firstRow="1" bandRow="1">
                <a:tableStyleId>{9D7B26C5-4107-4FEC-AEDC-1716B250A1EF}</a:tableStyleId>
              </a:tblPr>
              <a:tblGrid>
                <a:gridCol w="1026349">
                  <a:extLst>
                    <a:ext uri="{9D8B030D-6E8A-4147-A177-3AD203B41FA5}">
                      <a16:colId xmlns:a16="http://schemas.microsoft.com/office/drawing/2014/main" val="202883664"/>
                    </a:ext>
                  </a:extLst>
                </a:gridCol>
                <a:gridCol w="3456953">
                  <a:extLst>
                    <a:ext uri="{9D8B030D-6E8A-4147-A177-3AD203B41FA5}">
                      <a16:colId xmlns:a16="http://schemas.microsoft.com/office/drawing/2014/main" val="1179909256"/>
                    </a:ext>
                  </a:extLst>
                </a:gridCol>
                <a:gridCol w="1207013">
                  <a:extLst>
                    <a:ext uri="{9D8B030D-6E8A-4147-A177-3AD203B41FA5}">
                      <a16:colId xmlns:a16="http://schemas.microsoft.com/office/drawing/2014/main" val="1327232263"/>
                    </a:ext>
                  </a:extLst>
                </a:gridCol>
              </a:tblGrid>
              <a:tr h="665332">
                <a:tc>
                  <a:txBody>
                    <a:bodyPr/>
                    <a:lstStyle/>
                    <a:p>
                      <a:pPr algn="ctr"/>
                      <a:r>
                        <a:rPr lang="en-IN" sz="1800" dirty="0"/>
                        <a:t>S. No.</a:t>
                      </a:r>
                    </a:p>
                  </a:txBody>
                  <a:tcPr marL="231973" marR="231973" marT="115986" marB="115986"/>
                </a:tc>
                <a:tc>
                  <a:txBody>
                    <a:bodyPr/>
                    <a:lstStyle/>
                    <a:p>
                      <a:pPr algn="ctr"/>
                      <a:r>
                        <a:rPr lang="en-IN" sz="1800" dirty="0"/>
                        <a:t>TITLE</a:t>
                      </a:r>
                    </a:p>
                  </a:txBody>
                  <a:tcPr marL="231973" marR="231973" marT="115986" marB="115986"/>
                </a:tc>
                <a:tc>
                  <a:txBody>
                    <a:bodyPr/>
                    <a:lstStyle/>
                    <a:p>
                      <a:pPr algn="ctr"/>
                      <a:r>
                        <a:rPr lang="en-IN" sz="1800" dirty="0"/>
                        <a:t>Slide No.</a:t>
                      </a:r>
                    </a:p>
                  </a:txBody>
                  <a:tcPr marL="231973" marR="231973" marT="115986" marB="115986"/>
                </a:tc>
                <a:extLst>
                  <a:ext uri="{0D108BD9-81ED-4DB2-BD59-A6C34878D82A}">
                    <a16:rowId xmlns:a16="http://schemas.microsoft.com/office/drawing/2014/main" val="3562560351"/>
                  </a:ext>
                </a:extLst>
              </a:tr>
              <a:tr h="591694">
                <a:tc>
                  <a:txBody>
                    <a:bodyPr/>
                    <a:lstStyle/>
                    <a:p>
                      <a:pPr algn="ctr"/>
                      <a:r>
                        <a:rPr lang="en-IN" sz="2100"/>
                        <a:t>1</a:t>
                      </a:r>
                    </a:p>
                  </a:txBody>
                  <a:tcPr marL="231973" marR="231973" marT="115986" marB="115986"/>
                </a:tc>
                <a:tc>
                  <a:txBody>
                    <a:bodyPr/>
                    <a:lstStyle/>
                    <a:p>
                      <a:pPr algn="ctr"/>
                      <a:r>
                        <a:rPr lang="en-IN" sz="2100"/>
                        <a:t>PROJECT AREA</a:t>
                      </a:r>
                    </a:p>
                  </a:txBody>
                  <a:tcPr marL="231973" marR="231973" marT="115986" marB="115986"/>
                </a:tc>
                <a:tc>
                  <a:txBody>
                    <a:bodyPr/>
                    <a:lstStyle/>
                    <a:p>
                      <a:pPr algn="ctr"/>
                      <a:r>
                        <a:rPr lang="en-IN" sz="2100"/>
                        <a:t>3</a:t>
                      </a:r>
                    </a:p>
                  </a:txBody>
                  <a:tcPr marL="231973" marR="231973" marT="115986" marB="115986"/>
                </a:tc>
                <a:extLst>
                  <a:ext uri="{0D108BD9-81ED-4DB2-BD59-A6C34878D82A}">
                    <a16:rowId xmlns:a16="http://schemas.microsoft.com/office/drawing/2014/main" val="534548465"/>
                  </a:ext>
                </a:extLst>
              </a:tr>
              <a:tr h="591694">
                <a:tc>
                  <a:txBody>
                    <a:bodyPr/>
                    <a:lstStyle/>
                    <a:p>
                      <a:pPr algn="ctr"/>
                      <a:r>
                        <a:rPr lang="en-IN" sz="2100"/>
                        <a:t>2</a:t>
                      </a:r>
                    </a:p>
                  </a:txBody>
                  <a:tcPr marL="231973" marR="231973" marT="115986" marB="115986"/>
                </a:tc>
                <a:tc>
                  <a:txBody>
                    <a:bodyPr/>
                    <a:lstStyle/>
                    <a:p>
                      <a:pPr algn="ctr"/>
                      <a:r>
                        <a:rPr lang="en-IN" sz="2100"/>
                        <a:t>LITERATURE SURVEY</a:t>
                      </a:r>
                    </a:p>
                  </a:txBody>
                  <a:tcPr marL="231973" marR="231973" marT="115986" marB="115986"/>
                </a:tc>
                <a:tc>
                  <a:txBody>
                    <a:bodyPr/>
                    <a:lstStyle/>
                    <a:p>
                      <a:pPr algn="ctr"/>
                      <a:r>
                        <a:rPr lang="en-IN" sz="2100"/>
                        <a:t>4</a:t>
                      </a:r>
                    </a:p>
                  </a:txBody>
                  <a:tcPr marL="231973" marR="231973" marT="115986" marB="115986"/>
                </a:tc>
                <a:extLst>
                  <a:ext uri="{0D108BD9-81ED-4DB2-BD59-A6C34878D82A}">
                    <a16:rowId xmlns:a16="http://schemas.microsoft.com/office/drawing/2014/main" val="850217182"/>
                  </a:ext>
                </a:extLst>
              </a:tr>
              <a:tr h="564847">
                <a:tc>
                  <a:txBody>
                    <a:bodyPr/>
                    <a:lstStyle/>
                    <a:p>
                      <a:pPr algn="ctr"/>
                      <a:r>
                        <a:rPr lang="en-IN" sz="2100"/>
                        <a:t>3</a:t>
                      </a:r>
                    </a:p>
                  </a:txBody>
                  <a:tcPr marL="231973" marR="231973" marT="115986" marB="115986"/>
                </a:tc>
                <a:tc>
                  <a:txBody>
                    <a:bodyPr/>
                    <a:lstStyle/>
                    <a:p>
                      <a:pPr algn="ctr"/>
                      <a:r>
                        <a:rPr lang="en-IN" sz="2100" dirty="0"/>
                        <a:t>PROBLEM STATEMENT</a:t>
                      </a:r>
                    </a:p>
                  </a:txBody>
                  <a:tcPr marL="231973" marR="231973" marT="115986" marB="115986"/>
                </a:tc>
                <a:tc>
                  <a:txBody>
                    <a:bodyPr/>
                    <a:lstStyle/>
                    <a:p>
                      <a:pPr algn="ctr"/>
                      <a:r>
                        <a:rPr lang="en-IN" sz="2100"/>
                        <a:t>6</a:t>
                      </a:r>
                    </a:p>
                  </a:txBody>
                  <a:tcPr marL="231973" marR="231973" marT="115986" marB="115986"/>
                </a:tc>
                <a:extLst>
                  <a:ext uri="{0D108BD9-81ED-4DB2-BD59-A6C34878D82A}">
                    <a16:rowId xmlns:a16="http://schemas.microsoft.com/office/drawing/2014/main" val="1848913453"/>
                  </a:ext>
                </a:extLst>
              </a:tr>
              <a:tr h="548640">
                <a:tc>
                  <a:txBody>
                    <a:bodyPr/>
                    <a:lstStyle/>
                    <a:p>
                      <a:pPr algn="ctr"/>
                      <a:r>
                        <a:rPr lang="en-IN" sz="2100"/>
                        <a:t>4</a:t>
                      </a:r>
                    </a:p>
                  </a:txBody>
                  <a:tcPr marL="231973" marR="231973" marT="115986" marB="115986"/>
                </a:tc>
                <a:tc>
                  <a:txBody>
                    <a:bodyPr/>
                    <a:lstStyle/>
                    <a:p>
                      <a:pPr algn="ctr"/>
                      <a:r>
                        <a:rPr lang="en-IN" sz="2100"/>
                        <a:t>DATASET COLLECTION</a:t>
                      </a:r>
                    </a:p>
                  </a:txBody>
                  <a:tcPr marL="231973" marR="231973" marT="115986" marB="115986"/>
                </a:tc>
                <a:tc>
                  <a:txBody>
                    <a:bodyPr/>
                    <a:lstStyle/>
                    <a:p>
                      <a:pPr algn="ctr"/>
                      <a:r>
                        <a:rPr lang="en-IN" sz="2100" dirty="0"/>
                        <a:t>7</a:t>
                      </a:r>
                    </a:p>
                  </a:txBody>
                  <a:tcPr marL="231973" marR="231973" marT="115986" marB="115986"/>
                </a:tc>
                <a:extLst>
                  <a:ext uri="{0D108BD9-81ED-4DB2-BD59-A6C34878D82A}">
                    <a16:rowId xmlns:a16="http://schemas.microsoft.com/office/drawing/2014/main" val="3838554465"/>
                  </a:ext>
                </a:extLst>
              </a:tr>
              <a:tr h="548640">
                <a:tc>
                  <a:txBody>
                    <a:bodyPr/>
                    <a:lstStyle/>
                    <a:p>
                      <a:pPr algn="ctr"/>
                      <a:r>
                        <a:rPr lang="en-IN" sz="2100" dirty="0"/>
                        <a:t>5</a:t>
                      </a:r>
                    </a:p>
                  </a:txBody>
                  <a:tcPr marL="231973" marR="231973" marT="115986" marB="115986"/>
                </a:tc>
                <a:tc>
                  <a:txBody>
                    <a:bodyPr/>
                    <a:lstStyle/>
                    <a:p>
                      <a:pPr algn="ctr"/>
                      <a:r>
                        <a:rPr lang="en-IN" sz="2100" dirty="0"/>
                        <a:t>CODE IMPLEMENTATION</a:t>
                      </a:r>
                    </a:p>
                  </a:txBody>
                  <a:tcPr marL="231973" marR="231973" marT="115986" marB="115986"/>
                </a:tc>
                <a:tc>
                  <a:txBody>
                    <a:bodyPr/>
                    <a:lstStyle/>
                    <a:p>
                      <a:pPr algn="ctr"/>
                      <a:r>
                        <a:rPr lang="en-IN" sz="2100" dirty="0"/>
                        <a:t>8 – 16 </a:t>
                      </a:r>
                    </a:p>
                  </a:txBody>
                  <a:tcPr marL="231973" marR="231973" marT="115986" marB="115986"/>
                </a:tc>
                <a:extLst>
                  <a:ext uri="{0D108BD9-81ED-4DB2-BD59-A6C34878D82A}">
                    <a16:rowId xmlns:a16="http://schemas.microsoft.com/office/drawing/2014/main" val="3368532012"/>
                  </a:ext>
                </a:extLst>
              </a:tr>
              <a:tr h="548640">
                <a:tc>
                  <a:txBody>
                    <a:bodyPr/>
                    <a:lstStyle/>
                    <a:p>
                      <a:pPr algn="ctr"/>
                      <a:r>
                        <a:rPr lang="en-IN" sz="2100" dirty="0"/>
                        <a:t>6</a:t>
                      </a:r>
                    </a:p>
                  </a:txBody>
                  <a:tcPr marL="231973" marR="231973" marT="115986" marB="115986"/>
                </a:tc>
                <a:tc>
                  <a:txBody>
                    <a:bodyPr/>
                    <a:lstStyle/>
                    <a:p>
                      <a:pPr algn="ctr"/>
                      <a:r>
                        <a:rPr lang="en-IN" sz="2100" dirty="0"/>
                        <a:t>OUTPUT</a:t>
                      </a:r>
                    </a:p>
                  </a:txBody>
                  <a:tcPr marL="231973" marR="231973" marT="115986" marB="115986"/>
                </a:tc>
                <a:tc>
                  <a:txBody>
                    <a:bodyPr/>
                    <a:lstStyle/>
                    <a:p>
                      <a:pPr algn="ctr"/>
                      <a:r>
                        <a:rPr lang="en-IN" sz="2100" dirty="0"/>
                        <a:t>17 - 19</a:t>
                      </a:r>
                    </a:p>
                  </a:txBody>
                  <a:tcPr marL="231973" marR="231973" marT="115986" marB="115986"/>
                </a:tc>
                <a:extLst>
                  <a:ext uri="{0D108BD9-81ED-4DB2-BD59-A6C34878D82A}">
                    <a16:rowId xmlns:a16="http://schemas.microsoft.com/office/drawing/2014/main" val="1960611082"/>
                  </a:ext>
                </a:extLst>
              </a:tr>
              <a:tr h="591694">
                <a:tc>
                  <a:txBody>
                    <a:bodyPr/>
                    <a:lstStyle/>
                    <a:p>
                      <a:pPr algn="ctr"/>
                      <a:r>
                        <a:rPr lang="en-IN" sz="2100" dirty="0"/>
                        <a:t>7</a:t>
                      </a:r>
                    </a:p>
                  </a:txBody>
                  <a:tcPr marL="231973" marR="231973" marT="115986" marB="115986"/>
                </a:tc>
                <a:tc>
                  <a:txBody>
                    <a:bodyPr/>
                    <a:lstStyle/>
                    <a:p>
                      <a:pPr algn="ctr"/>
                      <a:r>
                        <a:rPr lang="en-IN" sz="2100"/>
                        <a:t>GITHUB REPOSITORY</a:t>
                      </a:r>
                    </a:p>
                  </a:txBody>
                  <a:tcPr marL="231973" marR="231973" marT="115986" marB="115986"/>
                </a:tc>
                <a:tc>
                  <a:txBody>
                    <a:bodyPr/>
                    <a:lstStyle/>
                    <a:p>
                      <a:pPr algn="ctr"/>
                      <a:r>
                        <a:rPr lang="en-IN" sz="2100" dirty="0"/>
                        <a:t>20</a:t>
                      </a:r>
                    </a:p>
                  </a:txBody>
                  <a:tcPr marL="231973" marR="231973" marT="115986" marB="115986"/>
                </a:tc>
                <a:extLst>
                  <a:ext uri="{0D108BD9-81ED-4DB2-BD59-A6C34878D82A}">
                    <a16:rowId xmlns:a16="http://schemas.microsoft.com/office/drawing/2014/main" val="1685328110"/>
                  </a:ext>
                </a:extLst>
              </a:tr>
              <a:tr h="591694">
                <a:tc>
                  <a:txBody>
                    <a:bodyPr/>
                    <a:lstStyle/>
                    <a:p>
                      <a:pPr algn="ctr"/>
                      <a:r>
                        <a:rPr lang="en-IN" sz="2100" dirty="0"/>
                        <a:t>8</a:t>
                      </a:r>
                    </a:p>
                  </a:txBody>
                  <a:tcPr marL="231973" marR="231973" marT="115986" marB="115986"/>
                </a:tc>
                <a:tc>
                  <a:txBody>
                    <a:bodyPr/>
                    <a:lstStyle/>
                    <a:p>
                      <a:pPr algn="ctr"/>
                      <a:r>
                        <a:rPr lang="en-IN" sz="2100"/>
                        <a:t>CONCLUSION</a:t>
                      </a:r>
                    </a:p>
                  </a:txBody>
                  <a:tcPr marL="231973" marR="231973" marT="115986" marB="115986"/>
                </a:tc>
                <a:tc>
                  <a:txBody>
                    <a:bodyPr/>
                    <a:lstStyle/>
                    <a:p>
                      <a:pPr algn="ctr"/>
                      <a:r>
                        <a:rPr lang="en-IN" sz="2100" dirty="0"/>
                        <a:t>21</a:t>
                      </a:r>
                    </a:p>
                  </a:txBody>
                  <a:tcPr marL="231973" marR="231973" marT="115986" marB="115986"/>
                </a:tc>
                <a:extLst>
                  <a:ext uri="{0D108BD9-81ED-4DB2-BD59-A6C34878D82A}">
                    <a16:rowId xmlns:a16="http://schemas.microsoft.com/office/drawing/2014/main" val="2634827876"/>
                  </a:ext>
                </a:extLst>
              </a:tr>
            </a:tbl>
          </a:graphicData>
        </a:graphic>
      </p:graphicFrame>
    </p:spTree>
    <p:extLst>
      <p:ext uri="{BB962C8B-B14F-4D97-AF65-F5344CB8AC3E}">
        <p14:creationId xmlns:p14="http://schemas.microsoft.com/office/powerpoint/2010/main" val="33450185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0EE4F5F-45FD-7F12-23DC-5CE258C1F194}"/>
              </a:ext>
            </a:extLst>
          </p:cNvPr>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5400">
                <a:solidFill>
                  <a:srgbClr val="FFFFFF"/>
                </a:solidFill>
              </a:rPr>
              <a:t>OUTPUT</a:t>
            </a:r>
          </a:p>
        </p:txBody>
      </p:sp>
      <p:cxnSp>
        <p:nvCxnSpPr>
          <p:cNvPr id="14" name="Straight Connector 13">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7" name="Picture 6" descr="Graphical user interface, text, application&#10;&#10;Description automatically generated">
            <a:extLst>
              <a:ext uri="{FF2B5EF4-FFF2-40B4-BE49-F238E27FC236}">
                <a16:creationId xmlns:a16="http://schemas.microsoft.com/office/drawing/2014/main" id="{23AE2C82-6E67-D3B6-3883-55F7A05DF6CE}"/>
              </a:ext>
            </a:extLst>
          </p:cNvPr>
          <p:cNvPicPr>
            <a:picLocks noChangeAspect="1"/>
          </p:cNvPicPr>
          <p:nvPr/>
        </p:nvPicPr>
        <p:blipFill>
          <a:blip r:embed="rId2"/>
          <a:stretch>
            <a:fillRect/>
          </a:stretch>
        </p:blipFill>
        <p:spPr>
          <a:xfrm>
            <a:off x="6379758" y="3334452"/>
            <a:ext cx="5455917" cy="2182367"/>
          </a:xfrm>
          <a:prstGeom prst="rect">
            <a:avLst/>
          </a:prstGeom>
        </p:spPr>
      </p:pic>
      <p:cxnSp>
        <p:nvCxnSpPr>
          <p:cNvPr id="16" name="Straight Connector 15">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screenshot of a computer&#10;&#10;Description automatically generated with medium confidence">
            <a:extLst>
              <a:ext uri="{FF2B5EF4-FFF2-40B4-BE49-F238E27FC236}">
                <a16:creationId xmlns:a16="http://schemas.microsoft.com/office/drawing/2014/main" id="{22DCCE50-19CE-059A-E627-E4E928B3471C}"/>
              </a:ext>
            </a:extLst>
          </p:cNvPr>
          <p:cNvPicPr>
            <a:picLocks noGrp="1" noChangeAspect="1"/>
          </p:cNvPicPr>
          <p:nvPr>
            <p:ph idx="1"/>
          </p:nvPr>
        </p:nvPicPr>
        <p:blipFill rotWithShape="1">
          <a:blip r:embed="rId3"/>
          <a:srcRect l="9284" t="9650"/>
          <a:stretch/>
        </p:blipFill>
        <p:spPr>
          <a:xfrm>
            <a:off x="396882" y="3429000"/>
            <a:ext cx="5455917" cy="1670927"/>
          </a:xfrm>
          <a:prstGeom prst="rect">
            <a:avLst/>
          </a:prstGeom>
        </p:spPr>
      </p:pic>
    </p:spTree>
    <p:extLst>
      <p:ext uri="{BB962C8B-B14F-4D97-AF65-F5344CB8AC3E}">
        <p14:creationId xmlns:p14="http://schemas.microsoft.com/office/powerpoint/2010/main" val="41072092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9" name="Straight Connector 20">
            <a:extLst>
              <a:ext uri="{FF2B5EF4-FFF2-40B4-BE49-F238E27FC236}">
                <a16:creationId xmlns:a16="http://schemas.microsoft.com/office/drawing/2014/main" id="{D2E961F1-4A28-4A5F-BBD4-6E400E5E6C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72357"/>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0" name="Rectangle 22">
            <a:extLst>
              <a:ext uri="{FF2B5EF4-FFF2-40B4-BE49-F238E27FC236}">
                <a16:creationId xmlns:a16="http://schemas.microsoft.com/office/drawing/2014/main" id="{7F57BEA8-497D-4AA8-8A18-BDCD696B25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68596"/>
            <a:ext cx="12192000" cy="173555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0EE4F5F-45FD-7F12-23DC-5CE258C1F194}"/>
              </a:ext>
            </a:extLst>
          </p:cNvPr>
          <p:cNvSpPr>
            <a:spLocks noGrp="1"/>
          </p:cNvSpPr>
          <p:nvPr>
            <p:ph type="title"/>
          </p:nvPr>
        </p:nvSpPr>
        <p:spPr>
          <a:xfrm>
            <a:off x="526073" y="489439"/>
            <a:ext cx="11139854" cy="930447"/>
          </a:xfrm>
        </p:spPr>
        <p:txBody>
          <a:bodyPr vert="horz" lIns="91440" tIns="45720" rIns="91440" bIns="45720" rtlCol="0" anchor="b">
            <a:normAutofit/>
          </a:bodyPr>
          <a:lstStyle/>
          <a:p>
            <a:pPr algn="ctr"/>
            <a:r>
              <a:rPr lang="en-US" sz="5400" kern="1200">
                <a:solidFill>
                  <a:schemeClr val="bg1"/>
                </a:solidFill>
                <a:latin typeface="+mj-lt"/>
                <a:ea typeface="+mj-ea"/>
                <a:cs typeface="+mj-cs"/>
              </a:rPr>
              <a:t>OUTPUT</a:t>
            </a:r>
          </a:p>
        </p:txBody>
      </p:sp>
      <p:cxnSp>
        <p:nvCxnSpPr>
          <p:cNvPr id="31" name="Straight Connector 24">
            <a:extLst>
              <a:ext uri="{FF2B5EF4-FFF2-40B4-BE49-F238E27FC236}">
                <a16:creationId xmlns:a16="http://schemas.microsoft.com/office/drawing/2014/main" id="{A82415D3-DDE5-4D63-8CB3-23A5EC581B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1479733"/>
            <a:ext cx="2743200" cy="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26">
            <a:extLst>
              <a:ext uri="{FF2B5EF4-FFF2-40B4-BE49-F238E27FC236}">
                <a16:creationId xmlns:a16="http://schemas.microsoft.com/office/drawing/2014/main" id="{AD7193FB-6AE6-4B3B-8F89-56B55DD63B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201402"/>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8" name="Picture 7" descr="Chart, bar chart&#10;&#10;Description automatically generated">
            <a:extLst>
              <a:ext uri="{FF2B5EF4-FFF2-40B4-BE49-F238E27FC236}">
                <a16:creationId xmlns:a16="http://schemas.microsoft.com/office/drawing/2014/main" id="{8E5A13A1-A3BF-B312-E8A4-56D59E397BE0}"/>
              </a:ext>
            </a:extLst>
          </p:cNvPr>
          <p:cNvPicPr>
            <a:picLocks noChangeAspect="1"/>
          </p:cNvPicPr>
          <p:nvPr/>
        </p:nvPicPr>
        <p:blipFill rotWithShape="1">
          <a:blip r:embed="rId2"/>
          <a:srcRect r="6685"/>
          <a:stretch/>
        </p:blipFill>
        <p:spPr>
          <a:xfrm>
            <a:off x="2224569" y="2427541"/>
            <a:ext cx="7173873" cy="3997637"/>
          </a:xfrm>
          <a:prstGeom prst="rect">
            <a:avLst/>
          </a:prstGeom>
        </p:spPr>
      </p:pic>
    </p:spTree>
    <p:extLst>
      <p:ext uri="{BB962C8B-B14F-4D97-AF65-F5344CB8AC3E}">
        <p14:creationId xmlns:p14="http://schemas.microsoft.com/office/powerpoint/2010/main" val="27054427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9" name="Straight Connector 20">
            <a:extLst>
              <a:ext uri="{FF2B5EF4-FFF2-40B4-BE49-F238E27FC236}">
                <a16:creationId xmlns:a16="http://schemas.microsoft.com/office/drawing/2014/main" id="{D2E961F1-4A28-4A5F-BBD4-6E400E5E6C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72357"/>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0" name="Rectangle 22">
            <a:extLst>
              <a:ext uri="{FF2B5EF4-FFF2-40B4-BE49-F238E27FC236}">
                <a16:creationId xmlns:a16="http://schemas.microsoft.com/office/drawing/2014/main" id="{7F57BEA8-497D-4AA8-8A18-BDCD696B25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68596"/>
            <a:ext cx="12192000" cy="173555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0EE4F5F-45FD-7F12-23DC-5CE258C1F194}"/>
              </a:ext>
            </a:extLst>
          </p:cNvPr>
          <p:cNvSpPr>
            <a:spLocks noGrp="1"/>
          </p:cNvSpPr>
          <p:nvPr>
            <p:ph type="title"/>
          </p:nvPr>
        </p:nvSpPr>
        <p:spPr>
          <a:xfrm>
            <a:off x="526073" y="489439"/>
            <a:ext cx="11139854" cy="930447"/>
          </a:xfrm>
        </p:spPr>
        <p:txBody>
          <a:bodyPr vert="horz" lIns="91440" tIns="45720" rIns="91440" bIns="45720" rtlCol="0" anchor="b">
            <a:normAutofit/>
          </a:bodyPr>
          <a:lstStyle/>
          <a:p>
            <a:pPr algn="ctr"/>
            <a:r>
              <a:rPr lang="en-US" sz="5400" kern="1200">
                <a:solidFill>
                  <a:schemeClr val="bg1"/>
                </a:solidFill>
                <a:latin typeface="+mj-lt"/>
                <a:ea typeface="+mj-ea"/>
                <a:cs typeface="+mj-cs"/>
              </a:rPr>
              <a:t>OUTPUT</a:t>
            </a:r>
          </a:p>
        </p:txBody>
      </p:sp>
      <p:cxnSp>
        <p:nvCxnSpPr>
          <p:cNvPr id="31" name="Straight Connector 24">
            <a:extLst>
              <a:ext uri="{FF2B5EF4-FFF2-40B4-BE49-F238E27FC236}">
                <a16:creationId xmlns:a16="http://schemas.microsoft.com/office/drawing/2014/main" id="{A82415D3-DDE5-4D63-8CB3-23A5EC581B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1479733"/>
            <a:ext cx="2743200" cy="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26">
            <a:extLst>
              <a:ext uri="{FF2B5EF4-FFF2-40B4-BE49-F238E27FC236}">
                <a16:creationId xmlns:a16="http://schemas.microsoft.com/office/drawing/2014/main" id="{AD7193FB-6AE6-4B3B-8F89-56B55DD63B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201402"/>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A93770CF-74DD-FCF1-371D-79294CD79969}"/>
              </a:ext>
            </a:extLst>
          </p:cNvPr>
          <p:cNvPicPr>
            <a:picLocks noChangeAspect="1"/>
          </p:cNvPicPr>
          <p:nvPr/>
        </p:nvPicPr>
        <p:blipFill rotWithShape="1">
          <a:blip r:embed="rId2"/>
          <a:srcRect l="2878" t="490" r="1410" b="11106"/>
          <a:stretch/>
        </p:blipFill>
        <p:spPr>
          <a:xfrm>
            <a:off x="740691" y="2717358"/>
            <a:ext cx="10710617" cy="2140879"/>
          </a:xfrm>
          <a:prstGeom prst="rect">
            <a:avLst/>
          </a:prstGeom>
        </p:spPr>
      </p:pic>
    </p:spTree>
    <p:extLst>
      <p:ext uri="{BB962C8B-B14F-4D97-AF65-F5344CB8AC3E}">
        <p14:creationId xmlns:p14="http://schemas.microsoft.com/office/powerpoint/2010/main" val="17241614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FCA02B2-E56C-CC2B-917E-EA00AC75CCA8}"/>
              </a:ext>
            </a:extLst>
          </p:cNvPr>
          <p:cNvSpPr>
            <a:spLocks noGrp="1"/>
          </p:cNvSpPr>
          <p:nvPr>
            <p:ph type="title"/>
          </p:nvPr>
        </p:nvSpPr>
        <p:spPr>
          <a:xfrm>
            <a:off x="1314824" y="735106"/>
            <a:ext cx="10053763" cy="2928470"/>
          </a:xfrm>
        </p:spPr>
        <p:txBody>
          <a:bodyPr vert="horz" lIns="91440" tIns="45720" rIns="91440" bIns="45720" rtlCol="0" anchor="b">
            <a:normAutofit/>
          </a:bodyPr>
          <a:lstStyle/>
          <a:p>
            <a:r>
              <a:rPr lang="en-US" sz="4800" kern="1200" dirty="0">
                <a:solidFill>
                  <a:srgbClr val="FFFFFF"/>
                </a:solidFill>
                <a:latin typeface="+mj-lt"/>
                <a:ea typeface="+mj-ea"/>
                <a:cs typeface="+mj-cs"/>
              </a:rPr>
              <a:t>GITHUB REPOSITORY</a:t>
            </a:r>
          </a:p>
        </p:txBody>
      </p:sp>
      <p:sp>
        <p:nvSpPr>
          <p:cNvPr id="3" name="Content Placeholder 2">
            <a:extLst>
              <a:ext uri="{FF2B5EF4-FFF2-40B4-BE49-F238E27FC236}">
                <a16:creationId xmlns:a16="http://schemas.microsoft.com/office/drawing/2014/main" id="{7F7BFA5A-C41E-3836-8D7B-E3346DC0D49B}"/>
              </a:ext>
            </a:extLst>
          </p:cNvPr>
          <p:cNvSpPr>
            <a:spLocks noGrp="1"/>
          </p:cNvSpPr>
          <p:nvPr>
            <p:ph idx="1"/>
          </p:nvPr>
        </p:nvSpPr>
        <p:spPr>
          <a:xfrm>
            <a:off x="1350682" y="4870824"/>
            <a:ext cx="10005951" cy="1458258"/>
          </a:xfrm>
        </p:spPr>
        <p:txBody>
          <a:bodyPr vert="horz" lIns="91440" tIns="45720" rIns="91440" bIns="45720" rtlCol="0" anchor="ctr">
            <a:normAutofit/>
          </a:bodyPr>
          <a:lstStyle/>
          <a:p>
            <a:pPr marL="0" indent="0">
              <a:buNone/>
            </a:pPr>
            <a:r>
              <a:rPr lang="en-US" sz="2400" kern="1200" dirty="0">
                <a:solidFill>
                  <a:schemeClr val="tx1"/>
                </a:solidFill>
                <a:latin typeface="+mn-lt"/>
                <a:ea typeface="+mn-ea"/>
                <a:cs typeface="+mn-cs"/>
                <a:hlinkClick r:id="rId2"/>
              </a:rPr>
              <a:t>https://github.com/nihal136/Twitter_Sentiment_Analysis</a:t>
            </a:r>
            <a:endParaRPr lang="en-US" sz="2400" kern="1200" dirty="0">
              <a:solidFill>
                <a:schemeClr val="tx1"/>
              </a:solidFill>
              <a:latin typeface="+mn-lt"/>
              <a:ea typeface="+mn-ea"/>
              <a:cs typeface="+mn-cs"/>
            </a:endParaRPr>
          </a:p>
        </p:txBody>
      </p:sp>
      <p:pic>
        <p:nvPicPr>
          <p:cNvPr id="11" name="Picture 2" descr="Faculties - Best Private University in Telangana &amp; Andhra Pradesh | KLH">
            <a:extLst>
              <a:ext uri="{FF2B5EF4-FFF2-40B4-BE49-F238E27FC236}">
                <a16:creationId xmlns:a16="http://schemas.microsoft.com/office/drawing/2014/main" id="{C56AF109-2FF4-4339-F674-A504BFD289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14866" y="65797"/>
            <a:ext cx="1623165" cy="771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51086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E63C3EE4-A914-AADD-924F-C3A2ED85F278}"/>
              </a:ext>
            </a:extLst>
          </p:cNvPr>
          <p:cNvSpPr>
            <a:spLocks noGrp="1"/>
          </p:cNvSpPr>
          <p:nvPr>
            <p:ph type="title"/>
          </p:nvPr>
        </p:nvSpPr>
        <p:spPr>
          <a:xfrm>
            <a:off x="777240" y="731519"/>
            <a:ext cx="2845191" cy="3237579"/>
          </a:xfrm>
        </p:spPr>
        <p:txBody>
          <a:bodyPr>
            <a:normAutofit/>
          </a:bodyPr>
          <a:lstStyle/>
          <a:p>
            <a:r>
              <a:rPr lang="en-IN" sz="3800">
                <a:solidFill>
                  <a:srgbClr val="FFFFFF"/>
                </a:solidFill>
              </a:rPr>
              <a:t>CONCLUSION</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AF87A28-1DC3-F4DB-8173-CCD17372D816}"/>
              </a:ext>
            </a:extLst>
          </p:cNvPr>
          <p:cNvSpPr>
            <a:spLocks noGrp="1"/>
          </p:cNvSpPr>
          <p:nvPr>
            <p:ph idx="1"/>
          </p:nvPr>
        </p:nvSpPr>
        <p:spPr>
          <a:xfrm>
            <a:off x="4379709" y="686862"/>
            <a:ext cx="7037591" cy="5475129"/>
          </a:xfrm>
        </p:spPr>
        <p:txBody>
          <a:bodyPr anchor="ctr">
            <a:normAutofit/>
          </a:bodyPr>
          <a:lstStyle/>
          <a:p>
            <a:pPr marL="0" indent="0" algn="just">
              <a:buNone/>
            </a:pPr>
            <a:r>
              <a:rPr lang="en-IN" sz="2400" dirty="0"/>
              <a:t>This project will lead to better understanding of the result for US election for year 2020 on twitter which will be done using the tweets which will lead to good result prediction.</a:t>
            </a:r>
          </a:p>
        </p:txBody>
      </p:sp>
      <p:pic>
        <p:nvPicPr>
          <p:cNvPr id="7" name="Picture 2" descr="Faculties - Best Private University in Telangana &amp; Andhra Pradesh | KLH">
            <a:extLst>
              <a:ext uri="{FF2B5EF4-FFF2-40B4-BE49-F238E27FC236}">
                <a16:creationId xmlns:a16="http://schemas.microsoft.com/office/drawing/2014/main" id="{353045BE-F0A3-591C-49A6-895518319A3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14866" y="65797"/>
            <a:ext cx="1623165" cy="771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12504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2A8AA5BC-4F7A-4226-8F99-6D824B226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192416F2-BC84-4D7C-80C6-6296C10C3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795338" y="981075"/>
            <a:ext cx="10601325" cy="4552949"/>
          </a:xfrm>
          <a:prstGeom prst="rect">
            <a:avLst/>
          </a:prstGeom>
          <a:solidFill>
            <a:schemeClr val="tx1">
              <a:lumMod val="75000"/>
              <a:lumOff val="25000"/>
            </a:schemeClr>
          </a:solidFill>
          <a:ln w="127000" cap="sq" cmpd="thinThick">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A5A9F91-04FE-7E09-B79D-4C55A41AD198}"/>
              </a:ext>
            </a:extLst>
          </p:cNvPr>
          <p:cNvSpPr>
            <a:spLocks noGrp="1"/>
          </p:cNvSpPr>
          <p:nvPr>
            <p:ph type="title"/>
          </p:nvPr>
        </p:nvSpPr>
        <p:spPr>
          <a:xfrm>
            <a:off x="1537097" y="1428750"/>
            <a:ext cx="9117807" cy="2105026"/>
          </a:xfrm>
        </p:spPr>
        <p:txBody>
          <a:bodyPr vert="horz" lIns="91440" tIns="45720" rIns="91440" bIns="45720" rtlCol="0" anchor="b">
            <a:normAutofit/>
          </a:bodyPr>
          <a:lstStyle/>
          <a:p>
            <a:pPr algn="ctr"/>
            <a:r>
              <a:rPr lang="en-US" sz="6000" kern="1200" dirty="0">
                <a:solidFill>
                  <a:schemeClr val="bg1"/>
                </a:solidFill>
                <a:latin typeface="+mj-lt"/>
                <a:ea typeface="+mj-ea"/>
                <a:cs typeface="+mj-cs"/>
              </a:rPr>
              <a:t>SUGGESTIONS</a:t>
            </a:r>
          </a:p>
        </p:txBody>
      </p:sp>
      <p:cxnSp>
        <p:nvCxnSpPr>
          <p:cNvPr id="11" name="Straight Connector 10">
            <a:extLst>
              <a:ext uri="{FF2B5EF4-FFF2-40B4-BE49-F238E27FC236}">
                <a16:creationId xmlns:a16="http://schemas.microsoft.com/office/drawing/2014/main" id="{2330623A-AB89-4E04-AC9A-2BAFBF85AE3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352800" y="3771366"/>
            <a:ext cx="5486400" cy="0"/>
          </a:xfrm>
          <a:prstGeom prst="line">
            <a:avLst/>
          </a:prstGeom>
          <a:ln w="22225">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496572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7">
            <a:extLst>
              <a:ext uri="{FF2B5EF4-FFF2-40B4-BE49-F238E27FC236}">
                <a16:creationId xmlns:a16="http://schemas.microsoft.com/office/drawing/2014/main" id="{76EFD3D9-44F0-4267-BCC1-1613E79D82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6">
            <a:extLst>
              <a:ext uri="{FF2B5EF4-FFF2-40B4-BE49-F238E27FC236}">
                <a16:creationId xmlns:a16="http://schemas.microsoft.com/office/drawing/2014/main" id="{A779A851-95D6-41AF-937A-B0E4B7F6FA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2164" y="900814"/>
            <a:ext cx="759618"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7">
            <a:extLst>
              <a:ext uri="{FF2B5EF4-FFF2-40B4-BE49-F238E27FC236}">
                <a16:creationId xmlns:a16="http://schemas.microsoft.com/office/drawing/2014/main" id="{953FB2E7-B6CB-429C-81EB-D9516D6D5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4437" y="633165"/>
            <a:ext cx="482654"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Shape 13">
            <a:extLst>
              <a:ext uri="{FF2B5EF4-FFF2-40B4-BE49-F238E27FC236}">
                <a16:creationId xmlns:a16="http://schemas.microsoft.com/office/drawing/2014/main" id="{2EC40DB1-B719-4A13-9A4D-0966B4B27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621" y="636723"/>
            <a:ext cx="4000062" cy="5257799"/>
          </a:xfrm>
          <a:custGeom>
            <a:avLst/>
            <a:gdLst>
              <a:gd name="connsiteX0" fmla="*/ 0 w 4634682"/>
              <a:gd name="connsiteY0" fmla="*/ 0 h 5257799"/>
              <a:gd name="connsiteX1" fmla="*/ 4634682 w 4634682"/>
              <a:gd name="connsiteY1" fmla="*/ 0 h 5257799"/>
              <a:gd name="connsiteX2" fmla="*/ 4634682 w 4634682"/>
              <a:gd name="connsiteY2" fmla="*/ 5257799 h 5257799"/>
              <a:gd name="connsiteX3" fmla="*/ 0 w 4634682"/>
              <a:gd name="connsiteY3" fmla="*/ 5257799 h 5257799"/>
            </a:gdLst>
            <a:ahLst/>
            <a:cxnLst>
              <a:cxn ang="0">
                <a:pos x="connsiteX0" y="connsiteY0"/>
              </a:cxn>
              <a:cxn ang="0">
                <a:pos x="connsiteX1" y="connsiteY1"/>
              </a:cxn>
              <a:cxn ang="0">
                <a:pos x="connsiteX2" y="connsiteY2"/>
              </a:cxn>
              <a:cxn ang="0">
                <a:pos x="connsiteX3" y="connsiteY3"/>
              </a:cxn>
            </a:cxnLst>
            <a:rect l="l" t="t" r="r" b="b"/>
            <a:pathLst>
              <a:path w="4634682" h="5257799">
                <a:moveTo>
                  <a:pt x="0" y="0"/>
                </a:moveTo>
                <a:lnTo>
                  <a:pt x="4634682" y="0"/>
                </a:lnTo>
                <a:lnTo>
                  <a:pt x="4634682" y="5257799"/>
                </a:lnTo>
                <a:lnTo>
                  <a:pt x="0" y="5257799"/>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2525F1E-ACFD-F727-A343-03FA07520E30}"/>
              </a:ext>
            </a:extLst>
          </p:cNvPr>
          <p:cNvSpPr>
            <a:spLocks noGrp="1"/>
          </p:cNvSpPr>
          <p:nvPr>
            <p:ph type="title"/>
          </p:nvPr>
        </p:nvSpPr>
        <p:spPr>
          <a:xfrm>
            <a:off x="934872" y="982272"/>
            <a:ext cx="3388419" cy="4560970"/>
          </a:xfrm>
        </p:spPr>
        <p:txBody>
          <a:bodyPr>
            <a:normAutofit/>
          </a:bodyPr>
          <a:lstStyle/>
          <a:p>
            <a:r>
              <a:rPr lang="en-IN" sz="4000">
                <a:solidFill>
                  <a:srgbClr val="FFFFFF"/>
                </a:solidFill>
              </a:rPr>
              <a:t>THANK YOU</a:t>
            </a:r>
            <a:endParaRPr lang="en-IN" sz="4000" dirty="0">
              <a:solidFill>
                <a:srgbClr val="FFFFFF"/>
              </a:solidFill>
            </a:endParaRPr>
          </a:p>
        </p:txBody>
      </p:sp>
      <p:sp>
        <p:nvSpPr>
          <p:cNvPr id="26" name="Rectangle 8">
            <a:extLst>
              <a:ext uri="{FF2B5EF4-FFF2-40B4-BE49-F238E27FC236}">
                <a16:creationId xmlns:a16="http://schemas.microsoft.com/office/drawing/2014/main" id="{82211336-CFF3-412D-868A-6679C1004C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901782" y="1352302"/>
            <a:ext cx="6655597"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Content Placeholder 2">
            <a:extLst>
              <a:ext uri="{FF2B5EF4-FFF2-40B4-BE49-F238E27FC236}">
                <a16:creationId xmlns:a16="http://schemas.microsoft.com/office/drawing/2014/main" id="{4BBA327B-B21C-2A9E-8B7A-F4DB6A7E0D41}"/>
              </a:ext>
            </a:extLst>
          </p:cNvPr>
          <p:cNvSpPr>
            <a:spLocks noGrp="1"/>
          </p:cNvSpPr>
          <p:nvPr>
            <p:ph idx="1"/>
          </p:nvPr>
        </p:nvSpPr>
        <p:spPr>
          <a:xfrm>
            <a:off x="5221862" y="1719618"/>
            <a:ext cx="5948831" cy="4334629"/>
          </a:xfrm>
        </p:spPr>
        <p:txBody>
          <a:bodyPr anchor="ctr">
            <a:normAutofit/>
          </a:bodyPr>
          <a:lstStyle/>
          <a:p>
            <a:pPr marL="0" indent="0">
              <a:buNone/>
            </a:pPr>
            <a:r>
              <a:rPr lang="en-US" sz="2400">
                <a:solidFill>
                  <a:srgbClr val="FEFFFF"/>
                </a:solidFill>
              </a:rPr>
              <a:t>Mentor: Dr. Arpita Gupta</a:t>
            </a:r>
          </a:p>
          <a:p>
            <a:pPr marL="0" indent="0">
              <a:buNone/>
            </a:pPr>
            <a:endParaRPr lang="en-IN" sz="2400">
              <a:solidFill>
                <a:srgbClr val="FEFFFF"/>
              </a:solidFill>
            </a:endParaRPr>
          </a:p>
        </p:txBody>
      </p:sp>
    </p:spTree>
    <p:extLst>
      <p:ext uri="{BB962C8B-B14F-4D97-AF65-F5344CB8AC3E}">
        <p14:creationId xmlns:p14="http://schemas.microsoft.com/office/powerpoint/2010/main" val="20064485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94FB0A93-0FE7-C891-D280-57DFA557085E}"/>
              </a:ext>
            </a:extLst>
          </p:cNvPr>
          <p:cNvSpPr>
            <a:spLocks noGrp="1"/>
          </p:cNvSpPr>
          <p:nvPr>
            <p:ph type="title"/>
          </p:nvPr>
        </p:nvSpPr>
        <p:spPr>
          <a:xfrm>
            <a:off x="777240" y="731519"/>
            <a:ext cx="2845191" cy="3237579"/>
          </a:xfrm>
        </p:spPr>
        <p:txBody>
          <a:bodyPr>
            <a:normAutofit/>
          </a:bodyPr>
          <a:lstStyle/>
          <a:p>
            <a:r>
              <a:rPr lang="en-IN" sz="3800">
                <a:solidFill>
                  <a:srgbClr val="FFFFFF"/>
                </a:solidFill>
              </a:rPr>
              <a:t>PROJECT AREA</a:t>
            </a:r>
          </a:p>
        </p:txBody>
      </p:sp>
      <p:sp>
        <p:nvSpPr>
          <p:cNvPr id="10" name="Rectangle 9">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2" name="Rectangle 11">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4721109-2AC1-9399-9142-D4B117F9EEA3}"/>
              </a:ext>
            </a:extLst>
          </p:cNvPr>
          <p:cNvSpPr>
            <a:spLocks noGrp="1"/>
          </p:cNvSpPr>
          <p:nvPr>
            <p:ph idx="1"/>
          </p:nvPr>
        </p:nvSpPr>
        <p:spPr>
          <a:xfrm>
            <a:off x="4379709" y="686862"/>
            <a:ext cx="7037591" cy="5475129"/>
          </a:xfrm>
        </p:spPr>
        <p:txBody>
          <a:bodyPr anchor="ctr">
            <a:normAutofit/>
          </a:bodyPr>
          <a:lstStyle/>
          <a:p>
            <a:pPr marL="0" indent="0" algn="just">
              <a:buNone/>
            </a:pPr>
            <a:r>
              <a:rPr lang="en-IN" sz="2400" dirty="0"/>
              <a:t>The main aim for selecting this project is to analyse the sentiments and visualize the polarity of comments, whether it is a negative, positive or neutral so that it can lead to better result prediction.</a:t>
            </a:r>
          </a:p>
        </p:txBody>
      </p:sp>
      <p:pic>
        <p:nvPicPr>
          <p:cNvPr id="7" name="Picture 2" descr="Faculties - Best Private University in Telangana &amp; Andhra Pradesh | KLH">
            <a:extLst>
              <a:ext uri="{FF2B5EF4-FFF2-40B4-BE49-F238E27FC236}">
                <a16:creationId xmlns:a16="http://schemas.microsoft.com/office/drawing/2014/main" id="{76A21527-CCB1-C84C-0493-DACA82A5FD9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14866" y="65797"/>
            <a:ext cx="1623165" cy="771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20811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FDDEF810-FBAE-4C80-B905-316331395C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46">
            <a:extLst>
              <a:ext uri="{FF2B5EF4-FFF2-40B4-BE49-F238E27FC236}">
                <a16:creationId xmlns:a16="http://schemas.microsoft.com/office/drawing/2014/main" id="{FD8C7A0F-D774-4978-AA9C-7E703C2F46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344168"/>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7">
            <a:extLst>
              <a:ext uri="{FF2B5EF4-FFF2-40B4-BE49-F238E27FC236}">
                <a16:creationId xmlns:a16="http://schemas.microsoft.com/office/drawing/2014/main" id="{61C7310A-3A42-4F75-8058-7F39E52B11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344168"/>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27D88313-56C7-45D8-8D97-2F5CCBF996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1544897" cy="117957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889682DD-EAA8-0684-03EF-868B78A74992}"/>
              </a:ext>
            </a:extLst>
          </p:cNvPr>
          <p:cNvSpPr>
            <a:spLocks noGrp="1"/>
          </p:cNvSpPr>
          <p:nvPr>
            <p:ph type="title"/>
          </p:nvPr>
        </p:nvSpPr>
        <p:spPr>
          <a:xfrm>
            <a:off x="1047280" y="788894"/>
            <a:ext cx="10306520" cy="880730"/>
          </a:xfrm>
        </p:spPr>
        <p:txBody>
          <a:bodyPr>
            <a:normAutofit/>
          </a:bodyPr>
          <a:lstStyle/>
          <a:p>
            <a:r>
              <a:rPr lang="en-IN" sz="4000">
                <a:solidFill>
                  <a:srgbClr val="FFFFFF"/>
                </a:solidFill>
              </a:rPr>
              <a:t>LITERATURE SURVEY</a:t>
            </a:r>
          </a:p>
        </p:txBody>
      </p:sp>
      <p:pic>
        <p:nvPicPr>
          <p:cNvPr id="4" name="Picture 2" descr="Faculties - Best Private University in Telangana &amp; Andhra Pradesh | KLH">
            <a:extLst>
              <a:ext uri="{FF2B5EF4-FFF2-40B4-BE49-F238E27FC236}">
                <a16:creationId xmlns:a16="http://schemas.microsoft.com/office/drawing/2014/main" id="{9A0EBBBE-51D8-5BF7-046B-1930BC78FA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14866" y="65797"/>
            <a:ext cx="1623165" cy="77175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7" name="Table 7">
            <a:extLst>
              <a:ext uri="{FF2B5EF4-FFF2-40B4-BE49-F238E27FC236}">
                <a16:creationId xmlns:a16="http://schemas.microsoft.com/office/drawing/2014/main" id="{FC25F351-5CEA-026C-A59B-3A2D814CDDAD}"/>
              </a:ext>
            </a:extLst>
          </p:cNvPr>
          <p:cNvGraphicFramePr>
            <a:graphicFrameLocks noGrp="1"/>
          </p:cNvGraphicFramePr>
          <p:nvPr>
            <p:ph idx="1"/>
            <p:extLst>
              <p:ext uri="{D42A27DB-BD31-4B8C-83A1-F6EECF244321}">
                <p14:modId xmlns:p14="http://schemas.microsoft.com/office/powerpoint/2010/main" val="430146973"/>
              </p:ext>
            </p:extLst>
          </p:nvPr>
        </p:nvGraphicFramePr>
        <p:xfrm>
          <a:off x="1047280" y="2275539"/>
          <a:ext cx="10744505" cy="3807307"/>
        </p:xfrm>
        <a:graphic>
          <a:graphicData uri="http://schemas.openxmlformats.org/drawingml/2006/table">
            <a:tbl>
              <a:tblPr firstRow="1" bandRow="1">
                <a:tableStyleId>{5C22544A-7EE6-4342-B048-85BDC9FD1C3A}</a:tableStyleId>
              </a:tblPr>
              <a:tblGrid>
                <a:gridCol w="829492">
                  <a:extLst>
                    <a:ext uri="{9D8B030D-6E8A-4147-A177-3AD203B41FA5}">
                      <a16:colId xmlns:a16="http://schemas.microsoft.com/office/drawing/2014/main" val="2057779371"/>
                    </a:ext>
                  </a:extLst>
                </a:gridCol>
                <a:gridCol w="1669724">
                  <a:extLst>
                    <a:ext uri="{9D8B030D-6E8A-4147-A177-3AD203B41FA5}">
                      <a16:colId xmlns:a16="http://schemas.microsoft.com/office/drawing/2014/main" val="693990921"/>
                    </a:ext>
                  </a:extLst>
                </a:gridCol>
                <a:gridCol w="1716727">
                  <a:extLst>
                    <a:ext uri="{9D8B030D-6E8A-4147-A177-3AD203B41FA5}">
                      <a16:colId xmlns:a16="http://schemas.microsoft.com/office/drawing/2014/main" val="31128141"/>
                    </a:ext>
                  </a:extLst>
                </a:gridCol>
                <a:gridCol w="1613862">
                  <a:extLst>
                    <a:ext uri="{9D8B030D-6E8A-4147-A177-3AD203B41FA5}">
                      <a16:colId xmlns:a16="http://schemas.microsoft.com/office/drawing/2014/main" val="3846249198"/>
                    </a:ext>
                  </a:extLst>
                </a:gridCol>
                <a:gridCol w="1613862">
                  <a:extLst>
                    <a:ext uri="{9D8B030D-6E8A-4147-A177-3AD203B41FA5}">
                      <a16:colId xmlns:a16="http://schemas.microsoft.com/office/drawing/2014/main" val="4276871969"/>
                    </a:ext>
                  </a:extLst>
                </a:gridCol>
                <a:gridCol w="1655195">
                  <a:extLst>
                    <a:ext uri="{9D8B030D-6E8A-4147-A177-3AD203B41FA5}">
                      <a16:colId xmlns:a16="http://schemas.microsoft.com/office/drawing/2014/main" val="2610991267"/>
                    </a:ext>
                  </a:extLst>
                </a:gridCol>
                <a:gridCol w="1645643">
                  <a:extLst>
                    <a:ext uri="{9D8B030D-6E8A-4147-A177-3AD203B41FA5}">
                      <a16:colId xmlns:a16="http://schemas.microsoft.com/office/drawing/2014/main" val="450810175"/>
                    </a:ext>
                  </a:extLst>
                </a:gridCol>
              </a:tblGrid>
              <a:tr h="626687">
                <a:tc>
                  <a:txBody>
                    <a:bodyPr/>
                    <a:lstStyle/>
                    <a:p>
                      <a:pPr algn="ctr">
                        <a:lnSpc>
                          <a:spcPct val="107000"/>
                        </a:lnSpc>
                        <a:spcAft>
                          <a:spcPts val="800"/>
                        </a:spcAft>
                      </a:pPr>
                      <a:r>
                        <a:rPr lang="en-IN" sz="1500" b="1" dirty="0" err="1">
                          <a:effectLst/>
                          <a:latin typeface="Calibri" panose="020F0502020204030204" pitchFamily="34" charset="0"/>
                          <a:ea typeface="Calibri" panose="020F0502020204030204" pitchFamily="34" charset="0"/>
                          <a:cs typeface="Times New Roman" panose="02020603050405020304" pitchFamily="18" charset="0"/>
                        </a:rPr>
                        <a:t>Sno</a:t>
                      </a:r>
                      <a:endParaRPr lang="en-IN" sz="1500" b="1" dirty="0">
                        <a:effectLst/>
                        <a:latin typeface="Calibri" panose="020F0502020204030204" pitchFamily="34" charset="0"/>
                        <a:ea typeface="Calibri" panose="020F0502020204030204" pitchFamily="34" charset="0"/>
                        <a:cs typeface="Times New Roman" panose="02020603050405020304" pitchFamily="18" charset="0"/>
                      </a:endParaRPr>
                    </a:p>
                  </a:txBody>
                  <a:tcPr marL="69228" marR="69228" marT="0" marB="0" anchor="ctr"/>
                </a:tc>
                <a:tc>
                  <a:txBody>
                    <a:bodyPr/>
                    <a:lstStyle/>
                    <a:p>
                      <a:pPr algn="ctr">
                        <a:lnSpc>
                          <a:spcPct val="107000"/>
                        </a:lnSpc>
                        <a:spcAft>
                          <a:spcPts val="800"/>
                        </a:spcAft>
                      </a:pPr>
                      <a:r>
                        <a:rPr lang="en-IN" sz="1500" b="1">
                          <a:effectLst/>
                          <a:latin typeface="Calibri" panose="020F0502020204030204" pitchFamily="34" charset="0"/>
                          <a:ea typeface="Calibri" panose="020F0502020204030204" pitchFamily="34" charset="0"/>
                          <a:cs typeface="Times New Roman" panose="02020603050405020304" pitchFamily="18" charset="0"/>
                        </a:rPr>
                        <a:t>Author</a:t>
                      </a:r>
                    </a:p>
                  </a:txBody>
                  <a:tcPr marL="69228" marR="69228" marT="0" marB="0" anchor="ctr"/>
                </a:tc>
                <a:tc>
                  <a:txBody>
                    <a:bodyPr/>
                    <a:lstStyle/>
                    <a:p>
                      <a:pPr algn="ctr">
                        <a:lnSpc>
                          <a:spcPct val="107000"/>
                        </a:lnSpc>
                        <a:spcAft>
                          <a:spcPts val="800"/>
                        </a:spcAft>
                      </a:pPr>
                      <a:r>
                        <a:rPr lang="en-IN" sz="1500" b="1" dirty="0">
                          <a:effectLst/>
                          <a:latin typeface="Calibri" panose="020F0502020204030204" pitchFamily="34" charset="0"/>
                          <a:ea typeface="Calibri" panose="020F0502020204030204" pitchFamily="34" charset="0"/>
                          <a:cs typeface="Times New Roman" panose="02020603050405020304" pitchFamily="18" charset="0"/>
                        </a:rPr>
                        <a:t>Title</a:t>
                      </a:r>
                    </a:p>
                  </a:txBody>
                  <a:tcPr marL="69228" marR="69228" marT="0" marB="0" anchor="ctr"/>
                </a:tc>
                <a:tc>
                  <a:txBody>
                    <a:bodyPr/>
                    <a:lstStyle/>
                    <a:p>
                      <a:pPr algn="ctr">
                        <a:lnSpc>
                          <a:spcPct val="107000"/>
                        </a:lnSpc>
                        <a:spcAft>
                          <a:spcPts val="800"/>
                        </a:spcAft>
                      </a:pPr>
                      <a:r>
                        <a:rPr lang="en-IN" sz="1500" b="1">
                          <a:effectLst/>
                          <a:latin typeface="Calibri" panose="020F0502020204030204" pitchFamily="34" charset="0"/>
                          <a:ea typeface="Calibri" panose="020F0502020204030204" pitchFamily="34" charset="0"/>
                          <a:cs typeface="Times New Roman" panose="02020603050405020304" pitchFamily="18" charset="0"/>
                        </a:rPr>
                        <a:t>Publishing</a:t>
                      </a:r>
                    </a:p>
                  </a:txBody>
                  <a:tcPr marL="69228" marR="69228" marT="0" marB="0" anchor="ctr"/>
                </a:tc>
                <a:tc>
                  <a:txBody>
                    <a:bodyPr/>
                    <a:lstStyle/>
                    <a:p>
                      <a:pPr algn="ctr">
                        <a:lnSpc>
                          <a:spcPct val="107000"/>
                        </a:lnSpc>
                        <a:spcAft>
                          <a:spcPts val="800"/>
                        </a:spcAft>
                      </a:pPr>
                      <a:r>
                        <a:rPr lang="en-IN" sz="1500" b="1">
                          <a:effectLst/>
                          <a:latin typeface="Calibri" panose="020F0502020204030204" pitchFamily="34" charset="0"/>
                          <a:ea typeface="Calibri" panose="020F0502020204030204" pitchFamily="34" charset="0"/>
                          <a:cs typeface="Times New Roman" panose="02020603050405020304" pitchFamily="18" charset="0"/>
                        </a:rPr>
                        <a:t>Techniques and datasets</a:t>
                      </a:r>
                    </a:p>
                  </a:txBody>
                  <a:tcPr marL="69228" marR="69228" marT="0" marB="0" anchor="ctr"/>
                </a:tc>
                <a:tc>
                  <a:txBody>
                    <a:bodyPr/>
                    <a:lstStyle/>
                    <a:p>
                      <a:pPr algn="ctr">
                        <a:lnSpc>
                          <a:spcPct val="107000"/>
                        </a:lnSpc>
                        <a:spcAft>
                          <a:spcPts val="800"/>
                        </a:spcAft>
                      </a:pPr>
                      <a:r>
                        <a:rPr lang="en-IN" sz="1500" b="1">
                          <a:effectLst/>
                          <a:latin typeface="Calibri" panose="020F0502020204030204" pitchFamily="34" charset="0"/>
                          <a:ea typeface="Calibri" panose="020F0502020204030204" pitchFamily="34" charset="0"/>
                          <a:cs typeface="Times New Roman" panose="02020603050405020304" pitchFamily="18" charset="0"/>
                        </a:rPr>
                        <a:t>Pros</a:t>
                      </a:r>
                    </a:p>
                  </a:txBody>
                  <a:tcPr marL="69228" marR="69228" marT="0" marB="0" anchor="ctr"/>
                </a:tc>
                <a:tc>
                  <a:txBody>
                    <a:bodyPr/>
                    <a:lstStyle/>
                    <a:p>
                      <a:pPr algn="ctr">
                        <a:lnSpc>
                          <a:spcPct val="107000"/>
                        </a:lnSpc>
                        <a:spcAft>
                          <a:spcPts val="800"/>
                        </a:spcAft>
                      </a:pPr>
                      <a:r>
                        <a:rPr lang="en-IN" sz="1500" b="1" dirty="0">
                          <a:effectLst/>
                          <a:latin typeface="Calibri" panose="020F0502020204030204" pitchFamily="34" charset="0"/>
                          <a:ea typeface="Calibri" panose="020F0502020204030204" pitchFamily="34" charset="0"/>
                          <a:cs typeface="Times New Roman" panose="02020603050405020304" pitchFamily="18" charset="0"/>
                        </a:rPr>
                        <a:t>Cons</a:t>
                      </a:r>
                    </a:p>
                  </a:txBody>
                  <a:tcPr marL="69228" marR="69228" marT="0" marB="0" anchor="ctr"/>
                </a:tc>
                <a:extLst>
                  <a:ext uri="{0D108BD9-81ED-4DB2-BD59-A6C34878D82A}">
                    <a16:rowId xmlns:a16="http://schemas.microsoft.com/office/drawing/2014/main" val="2446269082"/>
                  </a:ext>
                </a:extLst>
              </a:tr>
              <a:tr h="1627217">
                <a:tc>
                  <a:txBody>
                    <a:bodyPr/>
                    <a:lstStyle/>
                    <a:p>
                      <a:pPr algn="just">
                        <a:lnSpc>
                          <a:spcPct val="107000"/>
                        </a:lnSpc>
                        <a:spcAft>
                          <a:spcPts val="800"/>
                        </a:spcAft>
                      </a:pPr>
                      <a:r>
                        <a:rPr lang="en-IN" sz="1100" b="0" dirty="0">
                          <a:effectLst/>
                          <a:latin typeface="Calibri" panose="020F0502020204030204" pitchFamily="34" charset="0"/>
                          <a:ea typeface="Calibri" panose="020F0502020204030204" pitchFamily="34" charset="0"/>
                          <a:cs typeface="Times New Roman" panose="02020603050405020304" pitchFamily="18" charset="0"/>
                        </a:rPr>
                        <a:t>1.</a:t>
                      </a:r>
                    </a:p>
                  </a:txBody>
                  <a:tcPr marL="69228" marR="69228" marT="0" marB="0" anchor="ctr"/>
                </a:tc>
                <a:tc>
                  <a:txBody>
                    <a:bodyPr/>
                    <a:lstStyle/>
                    <a:p>
                      <a:pPr algn="just">
                        <a:lnSpc>
                          <a:spcPct val="107000"/>
                        </a:lnSpc>
                        <a:spcAft>
                          <a:spcPts val="800"/>
                        </a:spcAft>
                      </a:pPr>
                      <a:r>
                        <a:rPr lang="en-IN" sz="1100" b="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hlinkClick r:id="rId3"/>
                        </a:rPr>
                        <a:t>Rao hamza </a:t>
                      </a:r>
                      <a:r>
                        <a:rPr lang="en-IN" sz="1100" b="0" u="none" strike="noStrike"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hlinkClick r:id="rId3"/>
                        </a:rPr>
                        <a:t>ali</a:t>
                      </a:r>
                      <a:r>
                        <a:rPr lang="en-IN" sz="1100" b="0" u="non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r>
                        <a:rPr lang="en-IN" sz="1100" b="0" u="none" strike="noStrike"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hlinkClick r:id="rId4"/>
                        </a:rPr>
                        <a:t>gabriela</a:t>
                      </a:r>
                      <a:r>
                        <a:rPr lang="en-IN" sz="1100" b="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hlinkClick r:id="rId4"/>
                        </a:rPr>
                        <a:t> pinto</a:t>
                      </a:r>
                      <a:r>
                        <a:rPr lang="en-IN" sz="1100" b="0" u="non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r>
                        <a:rPr lang="en-IN" sz="1100" b="0" u="none" strike="noStrike"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hlinkClick r:id="rId5"/>
                        </a:rPr>
                        <a:t>evelyn</a:t>
                      </a:r>
                      <a:r>
                        <a:rPr lang="en-IN" sz="1100" b="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hlinkClick r:id="rId5"/>
                        </a:rPr>
                        <a:t> </a:t>
                      </a:r>
                      <a:r>
                        <a:rPr lang="en-IN" sz="1100" b="0" u="none" strike="noStrike"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hlinkClick r:id="rId5"/>
                        </a:rPr>
                        <a:t>lawrie</a:t>
                      </a:r>
                      <a:r>
                        <a:rPr lang="en-IN" sz="1100" b="0" u="non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&amp; </a:t>
                      </a:r>
                      <a:r>
                        <a:rPr lang="en-IN" sz="1100" b="0" u="none" strike="noStrike"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hlinkClick r:id="rId6"/>
                        </a:rPr>
                        <a:t>erik</a:t>
                      </a:r>
                      <a:r>
                        <a:rPr lang="en-IN" sz="1100" b="0" u="none" strike="noStrike"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hlinkClick r:id="rId6"/>
                        </a:rPr>
                        <a:t> J. Lin stead</a:t>
                      </a:r>
                      <a:r>
                        <a:rPr lang="en-IN" sz="1100" b="0" u="none" dirty="0">
                          <a:effectLst/>
                          <a:latin typeface="Calibri" panose="020F0502020204030204" pitchFamily="34" charset="0"/>
                          <a:ea typeface="Times New Roman" panose="02020603050405020304" pitchFamily="18" charset="0"/>
                          <a:cs typeface="Calibri" panose="020F0502020204030204" pitchFamily="34" charset="0"/>
                        </a:rPr>
                        <a:t> </a:t>
                      </a:r>
                      <a:endParaRPr lang="en-IN" sz="1100" b="0" u="none" dirty="0">
                        <a:effectLst/>
                        <a:latin typeface="Calibri" panose="020F0502020204030204" pitchFamily="34" charset="0"/>
                        <a:ea typeface="Calibri" panose="020F0502020204030204" pitchFamily="34" charset="0"/>
                        <a:cs typeface="Times New Roman" panose="02020603050405020304" pitchFamily="18" charset="0"/>
                      </a:endParaRPr>
                    </a:p>
                  </a:txBody>
                  <a:tcPr marL="69228" marR="69228" marT="0" marB="0" anchor="ctr"/>
                </a:tc>
                <a:tc>
                  <a:txBody>
                    <a:bodyPr/>
                    <a:lstStyle/>
                    <a:p>
                      <a:pPr algn="just">
                        <a:lnSpc>
                          <a:spcPct val="107000"/>
                        </a:lnSpc>
                        <a:spcAft>
                          <a:spcPts val="800"/>
                        </a:spcAft>
                      </a:pPr>
                      <a:r>
                        <a:rPr lang="en-IN" sz="1100" b="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 large-scale sentiment analysis of tweets pertaining to the 2020 US presidential election</a:t>
                      </a:r>
                      <a:endParaRPr lang="en-IN" sz="1100" b="0" dirty="0">
                        <a:effectLst/>
                        <a:latin typeface="Calibri" panose="020F0502020204030204" pitchFamily="34" charset="0"/>
                        <a:ea typeface="Calibri" panose="020F0502020204030204" pitchFamily="34" charset="0"/>
                        <a:cs typeface="Times New Roman" panose="02020603050405020304" pitchFamily="18" charset="0"/>
                      </a:endParaRPr>
                    </a:p>
                  </a:txBody>
                  <a:tcPr marL="69228" marR="69228" marT="0" marB="0" anchor="ctr"/>
                </a:tc>
                <a:tc>
                  <a:txBody>
                    <a:bodyPr/>
                    <a:lstStyle/>
                    <a:p>
                      <a:pPr algn="just">
                        <a:lnSpc>
                          <a:spcPct val="107000"/>
                        </a:lnSpc>
                        <a:spcAft>
                          <a:spcPts val="800"/>
                        </a:spcAft>
                      </a:pPr>
                      <a:r>
                        <a:rPr lang="en-IN" sz="1100" b="0" dirty="0">
                          <a:effectLst/>
                          <a:latin typeface="Calibri" panose="020F0502020204030204" pitchFamily="34" charset="0"/>
                          <a:ea typeface="Calibri" panose="020F0502020204030204" pitchFamily="34" charset="0"/>
                          <a:cs typeface="Calibri" panose="020F0502020204030204" pitchFamily="34" charset="0"/>
                        </a:rPr>
                        <a:t>Journal of big data</a:t>
                      </a:r>
                      <a:endParaRPr lang="en-IN" sz="1100" b="0" dirty="0">
                        <a:effectLst/>
                        <a:latin typeface="Calibri" panose="020F0502020204030204" pitchFamily="34" charset="0"/>
                        <a:ea typeface="Calibri" panose="020F0502020204030204" pitchFamily="34" charset="0"/>
                        <a:cs typeface="Times New Roman" panose="02020603050405020304" pitchFamily="18" charset="0"/>
                      </a:endParaRPr>
                    </a:p>
                  </a:txBody>
                  <a:tcPr marL="69228" marR="69228" marT="0" marB="0" anchor="ctr"/>
                </a:tc>
                <a:tc>
                  <a:txBody>
                    <a:bodyPr/>
                    <a:lstStyle/>
                    <a:p>
                      <a:pPr algn="just">
                        <a:lnSpc>
                          <a:spcPct val="107000"/>
                        </a:lnSpc>
                        <a:spcAft>
                          <a:spcPts val="800"/>
                        </a:spcAft>
                      </a:pPr>
                      <a:r>
                        <a:rPr lang="en-IN" sz="1100" b="0" dirty="0">
                          <a:effectLst/>
                          <a:latin typeface="Calibri" panose="020F0502020204030204" pitchFamily="34" charset="0"/>
                          <a:ea typeface="Calibri" panose="020F0502020204030204" pitchFamily="34" charset="0"/>
                          <a:cs typeface="Calibri" panose="020F0502020204030204" pitchFamily="34" charset="0"/>
                        </a:rPr>
                        <a:t>Donald trump, trump, </a:t>
                      </a:r>
                      <a:r>
                        <a:rPr lang="en-IN" sz="1100" b="0" dirty="0" err="1">
                          <a:effectLst/>
                          <a:latin typeface="Calibri" panose="020F0502020204030204" pitchFamily="34" charset="0"/>
                          <a:ea typeface="Calibri" panose="020F0502020204030204" pitchFamily="34" charset="0"/>
                          <a:cs typeface="Calibri" panose="020F0502020204030204" pitchFamily="34" charset="0"/>
                        </a:rPr>
                        <a:t>biden</a:t>
                      </a:r>
                      <a:r>
                        <a:rPr lang="en-IN" sz="1100" b="0" dirty="0">
                          <a:effectLst/>
                          <a:latin typeface="Calibri" panose="020F0502020204030204" pitchFamily="34" charset="0"/>
                          <a:ea typeface="Calibri" panose="020F0502020204030204" pitchFamily="34" charset="0"/>
                          <a:cs typeface="Calibri" panose="020F0502020204030204" pitchFamily="34" charset="0"/>
                        </a:rPr>
                        <a:t>, joe </a:t>
                      </a:r>
                      <a:r>
                        <a:rPr lang="en-IN" sz="1100" b="0" dirty="0" err="1">
                          <a:effectLst/>
                          <a:latin typeface="Calibri" panose="020F0502020204030204" pitchFamily="34" charset="0"/>
                          <a:ea typeface="Calibri" panose="020F0502020204030204" pitchFamily="34" charset="0"/>
                          <a:cs typeface="Calibri" panose="020F0502020204030204" pitchFamily="34" charset="0"/>
                        </a:rPr>
                        <a:t>biden</a:t>
                      </a:r>
                      <a:r>
                        <a:rPr lang="en-IN" sz="1100" b="0" dirty="0">
                          <a:effectLst/>
                          <a:latin typeface="Calibri" panose="020F0502020204030204" pitchFamily="34" charset="0"/>
                          <a:ea typeface="Calibri" panose="020F0502020204030204" pitchFamily="34" charset="0"/>
                          <a:cs typeface="Calibri" panose="020F0502020204030204" pitchFamily="34" charset="0"/>
                        </a:rPr>
                        <a:t>, </a:t>
                      </a:r>
                      <a:r>
                        <a:rPr lang="en-IN" sz="1100" b="0" dirty="0" err="1">
                          <a:effectLst/>
                          <a:latin typeface="Calibri" panose="020F0502020204030204" pitchFamily="34" charset="0"/>
                          <a:ea typeface="Calibri" panose="020F0502020204030204" pitchFamily="34" charset="0"/>
                          <a:cs typeface="Calibri" panose="020F0502020204030204" pitchFamily="34" charset="0"/>
                        </a:rPr>
                        <a:t>biden</a:t>
                      </a:r>
                      <a:r>
                        <a:rPr lang="en-IN" sz="1100" b="0" dirty="0">
                          <a:effectLst/>
                          <a:latin typeface="Calibri" panose="020F0502020204030204" pitchFamily="34" charset="0"/>
                          <a:ea typeface="Calibri" panose="020F0502020204030204" pitchFamily="34" charset="0"/>
                          <a:cs typeface="Calibri" panose="020F0502020204030204" pitchFamily="34" charset="0"/>
                        </a:rPr>
                        <a:t>.</a:t>
                      </a:r>
                      <a:endParaRPr lang="en-IN" sz="1100" b="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sz="1100" b="0" dirty="0">
                          <a:effectLst/>
                          <a:latin typeface="Calibri" panose="020F0502020204030204" pitchFamily="34" charset="0"/>
                          <a:ea typeface="Calibri" panose="020F0502020204030204" pitchFamily="34" charset="0"/>
                          <a:cs typeface="Calibri" panose="020F0502020204030204" pitchFamily="34" charset="0"/>
                        </a:rPr>
                        <a:t>Vader model. </a:t>
                      </a:r>
                      <a:endParaRPr lang="en-IN" sz="1100" b="0" dirty="0">
                        <a:effectLst/>
                        <a:latin typeface="Calibri" panose="020F0502020204030204" pitchFamily="34" charset="0"/>
                        <a:ea typeface="Calibri" panose="020F0502020204030204" pitchFamily="34" charset="0"/>
                        <a:cs typeface="Times New Roman" panose="02020603050405020304" pitchFamily="18" charset="0"/>
                      </a:endParaRPr>
                    </a:p>
                  </a:txBody>
                  <a:tcPr marL="69228" marR="69228" marT="0" marB="0" anchor="ctr"/>
                </a:tc>
                <a:tc>
                  <a:txBody>
                    <a:bodyPr/>
                    <a:lstStyle/>
                    <a:p>
                      <a:pPr algn="just">
                        <a:lnSpc>
                          <a:spcPct val="107000"/>
                        </a:lnSpc>
                        <a:spcAft>
                          <a:spcPts val="800"/>
                        </a:spcAft>
                      </a:pPr>
                      <a:r>
                        <a:rPr lang="en-IN" sz="1100" b="0" dirty="0">
                          <a:effectLst/>
                          <a:latin typeface="Calibri" panose="020F0502020204030204" pitchFamily="34" charset="0"/>
                          <a:ea typeface="Calibri" panose="020F0502020204030204" pitchFamily="34" charset="0"/>
                          <a:cs typeface="Times New Roman" panose="02020603050405020304" pitchFamily="18" charset="0"/>
                        </a:rPr>
                        <a:t>Analysis on all tweets for us 2020 elections between </a:t>
                      </a:r>
                      <a:r>
                        <a:rPr lang="en-IN" sz="1100" b="0" dirty="0" err="1">
                          <a:effectLst/>
                          <a:latin typeface="Calibri" panose="020F0502020204030204" pitchFamily="34" charset="0"/>
                          <a:ea typeface="Calibri" panose="020F0502020204030204" pitchFamily="34" charset="0"/>
                          <a:cs typeface="Times New Roman" panose="02020603050405020304" pitchFamily="18" charset="0"/>
                        </a:rPr>
                        <a:t>biden</a:t>
                      </a:r>
                      <a:r>
                        <a:rPr lang="en-IN" sz="1100" b="0" dirty="0">
                          <a:effectLst/>
                          <a:latin typeface="Calibri" panose="020F0502020204030204" pitchFamily="34" charset="0"/>
                          <a:ea typeface="Calibri" panose="020F0502020204030204" pitchFamily="34" charset="0"/>
                          <a:cs typeface="Times New Roman" panose="02020603050405020304" pitchFamily="18" charset="0"/>
                        </a:rPr>
                        <a:t> and trump.</a:t>
                      </a:r>
                    </a:p>
                  </a:txBody>
                  <a:tcPr marL="69228" marR="69228" marT="0" marB="0" anchor="ctr"/>
                </a:tc>
                <a:tc>
                  <a:txBody>
                    <a:bodyPr/>
                    <a:lstStyle/>
                    <a:p>
                      <a:pPr algn="just">
                        <a:lnSpc>
                          <a:spcPct val="107000"/>
                        </a:lnSpc>
                        <a:spcAft>
                          <a:spcPts val="800"/>
                        </a:spcAft>
                      </a:pPr>
                      <a:r>
                        <a:rPr lang="en-IN" sz="1100" b="0" dirty="0">
                          <a:effectLst/>
                          <a:latin typeface="Calibri" panose="020F0502020204030204" pitchFamily="34" charset="0"/>
                          <a:ea typeface="Calibri" panose="020F0502020204030204" pitchFamily="34" charset="0"/>
                          <a:cs typeface="Times New Roman" panose="02020603050405020304" pitchFamily="18" charset="0"/>
                        </a:rPr>
                        <a:t>Sarcasm was not detected by this model which uses VADER. </a:t>
                      </a:r>
                    </a:p>
                  </a:txBody>
                  <a:tcPr marL="69228" marR="69228" marT="0" marB="0" anchor="ctr"/>
                </a:tc>
                <a:extLst>
                  <a:ext uri="{0D108BD9-81ED-4DB2-BD59-A6C34878D82A}">
                    <a16:rowId xmlns:a16="http://schemas.microsoft.com/office/drawing/2014/main" val="3069855560"/>
                  </a:ext>
                </a:extLst>
              </a:tr>
              <a:tr h="1553403">
                <a:tc>
                  <a:txBody>
                    <a:bodyPr/>
                    <a:lstStyle/>
                    <a:p>
                      <a:pPr algn="just">
                        <a:lnSpc>
                          <a:spcPct val="107000"/>
                        </a:lnSpc>
                        <a:spcAft>
                          <a:spcPts val="800"/>
                        </a:spcAft>
                      </a:pPr>
                      <a:r>
                        <a:rPr lang="en-IN" sz="1100" b="0" dirty="0">
                          <a:effectLst/>
                          <a:latin typeface="Calibri" panose="020F0502020204030204" pitchFamily="34" charset="0"/>
                          <a:ea typeface="Calibri" panose="020F0502020204030204" pitchFamily="34" charset="0"/>
                          <a:cs typeface="Times New Roman" panose="02020603050405020304" pitchFamily="18" charset="0"/>
                        </a:rPr>
                        <a:t>2. </a:t>
                      </a:r>
                    </a:p>
                  </a:txBody>
                  <a:tcPr marL="69228" marR="69228" marT="0" marB="0" anchor="ctr"/>
                </a:tc>
                <a:tc>
                  <a:txBody>
                    <a:bodyPr/>
                    <a:lstStyle/>
                    <a:p>
                      <a:pPr algn="just">
                        <a:lnSpc>
                          <a:spcPct val="107000"/>
                        </a:lnSpc>
                        <a:spcAft>
                          <a:spcPts val="800"/>
                        </a:spcAft>
                      </a:pPr>
                      <a:r>
                        <a:rPr lang="en-IN" sz="1100" b="0" u="sng" dirty="0" err="1">
                          <a:solidFill>
                            <a:srgbClr val="000000"/>
                          </a:solidFill>
                          <a:effectLst/>
                          <a:latin typeface="Calibri" panose="020F0502020204030204" pitchFamily="34" charset="0"/>
                          <a:ea typeface="Calibri" panose="020F0502020204030204" pitchFamily="34" charset="0"/>
                          <a:cs typeface="Calibri" panose="020F0502020204030204" pitchFamily="34" charset="0"/>
                          <a:hlinkClick r:id="rId7"/>
                        </a:rPr>
                        <a:t>Ussama</a:t>
                      </a:r>
                      <a:r>
                        <a:rPr lang="en-IN" sz="1100" b="0" u="sng" dirty="0">
                          <a:solidFill>
                            <a:srgbClr val="000000"/>
                          </a:solidFill>
                          <a:effectLst/>
                          <a:latin typeface="Calibri" panose="020F0502020204030204" pitchFamily="34" charset="0"/>
                          <a:ea typeface="Calibri" panose="020F0502020204030204" pitchFamily="34" charset="0"/>
                          <a:cs typeface="Calibri" panose="020F0502020204030204" pitchFamily="34" charset="0"/>
                          <a:hlinkClick r:id="rId7"/>
                        </a:rPr>
                        <a:t> </a:t>
                      </a:r>
                      <a:r>
                        <a:rPr lang="en-IN" sz="1100" b="0" u="sng" dirty="0" err="1">
                          <a:solidFill>
                            <a:srgbClr val="000000"/>
                          </a:solidFill>
                          <a:effectLst/>
                          <a:latin typeface="Calibri" panose="020F0502020204030204" pitchFamily="34" charset="0"/>
                          <a:ea typeface="Calibri" panose="020F0502020204030204" pitchFamily="34" charset="0"/>
                          <a:cs typeface="Calibri" panose="020F0502020204030204" pitchFamily="34" charset="0"/>
                          <a:hlinkClick r:id="rId7"/>
                        </a:rPr>
                        <a:t>yaqub</a:t>
                      </a:r>
                      <a:r>
                        <a:rPr lang="en-IN" sz="1100" b="0" u="sng"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IN" sz="1100" b="0" u="sng" dirty="0">
                          <a:solidFill>
                            <a:srgbClr val="000000"/>
                          </a:solidFill>
                          <a:effectLst/>
                          <a:latin typeface="Calibri" panose="020F0502020204030204" pitchFamily="34" charset="0"/>
                          <a:ea typeface="Calibri" panose="020F0502020204030204" pitchFamily="34" charset="0"/>
                          <a:cs typeface="Calibri" panose="020F0502020204030204" pitchFamily="34" charset="0"/>
                          <a:hlinkClick r:id="rId8"/>
                        </a:rPr>
                        <a:t>soon ae </a:t>
                      </a:r>
                      <a:r>
                        <a:rPr lang="en-IN" sz="1100" b="0" u="sng" dirty="0" err="1">
                          <a:solidFill>
                            <a:srgbClr val="000000"/>
                          </a:solidFill>
                          <a:effectLst/>
                          <a:latin typeface="Calibri" panose="020F0502020204030204" pitchFamily="34" charset="0"/>
                          <a:ea typeface="Calibri" panose="020F0502020204030204" pitchFamily="34" charset="0"/>
                          <a:cs typeface="Calibri" panose="020F0502020204030204" pitchFamily="34" charset="0"/>
                          <a:hlinkClick r:id="rId8"/>
                        </a:rPr>
                        <a:t>chun</a:t>
                      </a:r>
                      <a:r>
                        <a:rPr lang="en-IN" sz="1100" b="0" u="sng"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IN" sz="1100" b="0" u="sng" dirty="0" err="1">
                          <a:solidFill>
                            <a:srgbClr val="000000"/>
                          </a:solidFill>
                          <a:effectLst/>
                          <a:latin typeface="Calibri" panose="020F0502020204030204" pitchFamily="34" charset="0"/>
                          <a:ea typeface="Calibri" panose="020F0502020204030204" pitchFamily="34" charset="0"/>
                          <a:cs typeface="Calibri" panose="020F0502020204030204" pitchFamily="34" charset="0"/>
                          <a:hlinkClick r:id="rId9"/>
                        </a:rPr>
                        <a:t>vijayalakshmi</a:t>
                      </a:r>
                      <a:r>
                        <a:rPr lang="en-IN" sz="1100" b="0" u="sng" dirty="0">
                          <a:solidFill>
                            <a:srgbClr val="000000"/>
                          </a:solidFill>
                          <a:effectLst/>
                          <a:latin typeface="Calibri" panose="020F0502020204030204" pitchFamily="34" charset="0"/>
                          <a:ea typeface="Calibri" panose="020F0502020204030204" pitchFamily="34" charset="0"/>
                          <a:cs typeface="Calibri" panose="020F0502020204030204" pitchFamily="34" charset="0"/>
                          <a:hlinkClick r:id="rId9"/>
                        </a:rPr>
                        <a:t> </a:t>
                      </a:r>
                      <a:r>
                        <a:rPr lang="en-IN" sz="1100" b="0" u="sng" dirty="0" err="1">
                          <a:solidFill>
                            <a:srgbClr val="000000"/>
                          </a:solidFill>
                          <a:effectLst/>
                          <a:latin typeface="Calibri" panose="020F0502020204030204" pitchFamily="34" charset="0"/>
                          <a:ea typeface="Calibri" panose="020F0502020204030204" pitchFamily="34" charset="0"/>
                          <a:cs typeface="Calibri" panose="020F0502020204030204" pitchFamily="34" charset="0"/>
                          <a:hlinkClick r:id="rId9"/>
                        </a:rPr>
                        <a:t>atluri</a:t>
                      </a:r>
                      <a:r>
                        <a:rPr lang="en-IN" sz="1100" b="0" u="sng"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t>
                      </a:r>
                      <a:r>
                        <a:rPr lang="en-IN" sz="1100" b="0" u="sng" spc="-5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IN" sz="1100" b="0" u="sng" spc="-5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jaideep</a:t>
                      </a:r>
                      <a:r>
                        <a:rPr lang="en-IN" sz="1100" b="0" u="sng" spc="-5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IN" sz="1100" b="0" u="sng" spc="-50" dirty="0" err="1">
                          <a:solidFill>
                            <a:srgbClr val="000000"/>
                          </a:solidFill>
                          <a:effectLst/>
                          <a:latin typeface="Calibri" panose="020F0502020204030204" pitchFamily="34" charset="0"/>
                          <a:ea typeface="Calibri" panose="020F0502020204030204" pitchFamily="34" charset="0"/>
                          <a:cs typeface="Calibri" panose="020F0502020204030204" pitchFamily="34" charset="0"/>
                        </a:rPr>
                        <a:t>vaidya</a:t>
                      </a:r>
                      <a:endParaRPr lang="en-IN" sz="1100" b="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sz="1100" b="0" dirty="0">
                          <a:effectLst/>
                          <a:latin typeface="Calibri" panose="020F0502020204030204" pitchFamily="34" charset="0"/>
                          <a:ea typeface="Calibri" panose="020F0502020204030204" pitchFamily="34" charset="0"/>
                          <a:cs typeface="Times New Roman" panose="02020603050405020304" pitchFamily="18" charset="0"/>
                        </a:rPr>
                        <a:t> </a:t>
                      </a:r>
                    </a:p>
                  </a:txBody>
                  <a:tcPr marL="69228" marR="69228" marT="0" marB="0" anchor="ctr"/>
                </a:tc>
                <a:tc>
                  <a:txBody>
                    <a:bodyPr/>
                    <a:lstStyle/>
                    <a:p>
                      <a:pPr algn="just">
                        <a:lnSpc>
                          <a:spcPct val="107000"/>
                        </a:lnSpc>
                        <a:spcBef>
                          <a:spcPts val="1200"/>
                        </a:spcBef>
                      </a:pPr>
                      <a:r>
                        <a:rPr lang="en-IN" sz="1100" b="0" kern="0" dirty="0">
                          <a:solidFill>
                            <a:srgbClr val="111111"/>
                          </a:solidFill>
                          <a:effectLst/>
                          <a:latin typeface="Calibri" panose="020F0502020204030204" pitchFamily="34" charset="0"/>
                          <a:ea typeface="Times New Roman" panose="02020603050405020304" pitchFamily="18" charset="0"/>
                          <a:cs typeface="Times New Roman" panose="02020603050405020304" pitchFamily="18" charset="0"/>
                        </a:rPr>
                        <a:t>Sentiment based analysis of tweets during the US presidential elections</a:t>
                      </a:r>
                      <a:endParaRPr lang="en-IN" sz="1100" b="0" kern="0" dirty="0">
                        <a:solidFill>
                          <a:srgbClr val="2F5496"/>
                        </a:solidFill>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07000"/>
                        </a:lnSpc>
                        <a:spcAft>
                          <a:spcPts val="800"/>
                        </a:spcAft>
                      </a:pPr>
                      <a:r>
                        <a:rPr lang="en-IN" sz="1100" b="0" u="none" strike="noStrike" dirty="0">
                          <a:effectLst/>
                          <a:latin typeface="Calibri" panose="020F0502020204030204" pitchFamily="34" charset="0"/>
                          <a:ea typeface="Calibri" panose="020F0502020204030204" pitchFamily="34" charset="0"/>
                          <a:cs typeface="Times New Roman" panose="02020603050405020304" pitchFamily="18" charset="0"/>
                        </a:rPr>
                        <a:t> </a:t>
                      </a:r>
                      <a:endParaRPr lang="en-IN" sz="1100" b="0" dirty="0">
                        <a:effectLst/>
                        <a:latin typeface="Calibri" panose="020F0502020204030204" pitchFamily="34" charset="0"/>
                        <a:ea typeface="Calibri" panose="020F0502020204030204" pitchFamily="34" charset="0"/>
                        <a:cs typeface="Times New Roman" panose="02020603050405020304" pitchFamily="18" charset="0"/>
                      </a:endParaRPr>
                    </a:p>
                  </a:txBody>
                  <a:tcPr marL="69228" marR="69228" marT="0" marB="0" anchor="ctr"/>
                </a:tc>
                <a:tc>
                  <a:txBody>
                    <a:bodyPr/>
                    <a:lstStyle/>
                    <a:p>
                      <a:pPr algn="just">
                        <a:lnSpc>
                          <a:spcPct val="107000"/>
                        </a:lnSpc>
                        <a:spcAft>
                          <a:spcPts val="800"/>
                        </a:spcAft>
                      </a:pPr>
                      <a:r>
                        <a:rPr lang="en-IN" sz="1100" b="0" dirty="0">
                          <a:effectLst/>
                          <a:latin typeface="Calibri" panose="020F0502020204030204" pitchFamily="34" charset="0"/>
                          <a:ea typeface="Calibri" panose="020F0502020204030204" pitchFamily="34" charset="0"/>
                          <a:cs typeface="Times New Roman" panose="02020603050405020304" pitchFamily="18" charset="0"/>
                        </a:rPr>
                        <a:t>Research gate</a:t>
                      </a:r>
                    </a:p>
                  </a:txBody>
                  <a:tcPr marL="69228" marR="69228" marT="0" marB="0" anchor="ctr"/>
                </a:tc>
                <a:tc>
                  <a:txBody>
                    <a:bodyPr/>
                    <a:lstStyle/>
                    <a:p>
                      <a:pPr algn="just">
                        <a:lnSpc>
                          <a:spcPct val="107000"/>
                        </a:lnSpc>
                        <a:spcAft>
                          <a:spcPts val="800"/>
                        </a:spcAft>
                      </a:pPr>
                      <a:r>
                        <a:rPr lang="en-IN" sz="1100" b="0" spc="5"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Sentiment analysis, </a:t>
                      </a:r>
                      <a:r>
                        <a:rPr lang="en-IN" sz="1100" b="0" spc="-1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social media,</a:t>
                      </a:r>
                      <a:r>
                        <a:rPr lang="en-IN" sz="1100" b="0" spc="45"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IN" sz="1100" b="0" spc="-1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behaviour analysis</a:t>
                      </a:r>
                      <a:r>
                        <a:rPr lang="en-IN" sz="1100" b="0" spc="1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IN" sz="1100" b="0" spc="-1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elections.</a:t>
                      </a:r>
                      <a:endParaRPr lang="en-IN" sz="1100" b="0" dirty="0">
                        <a:effectLst/>
                        <a:latin typeface="Calibri" panose="020F0502020204030204" pitchFamily="34" charset="0"/>
                        <a:ea typeface="Calibri" panose="020F0502020204030204" pitchFamily="34" charset="0"/>
                        <a:cs typeface="Times New Roman" panose="02020603050405020304" pitchFamily="18" charset="0"/>
                      </a:endParaRPr>
                    </a:p>
                  </a:txBody>
                  <a:tcPr marL="69228" marR="69228" marT="0" marB="0" anchor="ctr"/>
                </a:tc>
                <a:tc>
                  <a:txBody>
                    <a:bodyPr/>
                    <a:lstStyle/>
                    <a:p>
                      <a:pPr algn="just">
                        <a:lnSpc>
                          <a:spcPct val="107000"/>
                        </a:lnSpc>
                        <a:spcAft>
                          <a:spcPts val="800"/>
                        </a:spcAft>
                      </a:pPr>
                      <a:r>
                        <a:rPr lang="en-IN" sz="1100" b="0" dirty="0">
                          <a:effectLst/>
                          <a:latin typeface="Calibri" panose="020F0502020204030204" pitchFamily="34" charset="0"/>
                          <a:ea typeface="Calibri" panose="020F0502020204030204" pitchFamily="34" charset="0"/>
                          <a:cs typeface="Times New Roman" panose="02020603050405020304" pitchFamily="18" charset="0"/>
                        </a:rPr>
                        <a:t>Analysed approximately 3 million twitter messages associated with US presidential elections of 2016.</a:t>
                      </a:r>
                    </a:p>
                  </a:txBody>
                  <a:tcPr marL="69228" marR="69228" marT="0" marB="0" anchor="ctr"/>
                </a:tc>
                <a:tc>
                  <a:txBody>
                    <a:bodyPr/>
                    <a:lstStyle/>
                    <a:p>
                      <a:pPr algn="just">
                        <a:lnSpc>
                          <a:spcPct val="107000"/>
                        </a:lnSpc>
                        <a:spcAft>
                          <a:spcPts val="800"/>
                        </a:spcAft>
                      </a:pPr>
                      <a:r>
                        <a:rPr lang="en-IN" sz="1100" b="0" dirty="0">
                          <a:effectLst/>
                          <a:latin typeface="Calibri" panose="020F0502020204030204" pitchFamily="34" charset="0"/>
                          <a:ea typeface="Calibri" panose="020F0502020204030204" pitchFamily="34" charset="0"/>
                          <a:cs typeface="Times New Roman" panose="02020603050405020304" pitchFamily="18" charset="0"/>
                        </a:rPr>
                        <a:t>Some tweets were accurate while some were hard to analyse. </a:t>
                      </a:r>
                    </a:p>
                    <a:p>
                      <a:pPr algn="just">
                        <a:lnSpc>
                          <a:spcPct val="107000"/>
                        </a:lnSpc>
                        <a:spcAft>
                          <a:spcPts val="800"/>
                        </a:spcAft>
                      </a:pPr>
                      <a:r>
                        <a:rPr lang="en-IN" sz="1100" b="0" dirty="0">
                          <a:effectLst/>
                          <a:latin typeface="Calibri" panose="020F0502020204030204" pitchFamily="34" charset="0"/>
                          <a:ea typeface="Calibri" panose="020F0502020204030204" pitchFamily="34" charset="0"/>
                          <a:cs typeface="Times New Roman" panose="02020603050405020304" pitchFamily="18" charset="0"/>
                        </a:rPr>
                        <a:t> </a:t>
                      </a:r>
                    </a:p>
                  </a:txBody>
                  <a:tcPr marL="69228" marR="69228" marT="0" marB="0" anchor="ctr"/>
                </a:tc>
                <a:extLst>
                  <a:ext uri="{0D108BD9-81ED-4DB2-BD59-A6C34878D82A}">
                    <a16:rowId xmlns:a16="http://schemas.microsoft.com/office/drawing/2014/main" val="1979563839"/>
                  </a:ext>
                </a:extLst>
              </a:tr>
            </a:tbl>
          </a:graphicData>
        </a:graphic>
      </p:graphicFrame>
    </p:spTree>
    <p:extLst>
      <p:ext uri="{BB962C8B-B14F-4D97-AF65-F5344CB8AC3E}">
        <p14:creationId xmlns:p14="http://schemas.microsoft.com/office/powerpoint/2010/main" val="13081058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FDDEF810-FBAE-4C80-B905-316331395C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46">
            <a:extLst>
              <a:ext uri="{FF2B5EF4-FFF2-40B4-BE49-F238E27FC236}">
                <a16:creationId xmlns:a16="http://schemas.microsoft.com/office/drawing/2014/main" id="{FD8C7A0F-D774-4978-AA9C-7E703C2F46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344168"/>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7">
            <a:extLst>
              <a:ext uri="{FF2B5EF4-FFF2-40B4-BE49-F238E27FC236}">
                <a16:creationId xmlns:a16="http://schemas.microsoft.com/office/drawing/2014/main" id="{61C7310A-3A42-4F75-8058-7F39E52B11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344168"/>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27D88313-56C7-45D8-8D97-2F5CCBF996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1544897" cy="117957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889682DD-EAA8-0684-03EF-868B78A74992}"/>
              </a:ext>
            </a:extLst>
          </p:cNvPr>
          <p:cNvSpPr>
            <a:spLocks noGrp="1"/>
          </p:cNvSpPr>
          <p:nvPr>
            <p:ph type="title"/>
          </p:nvPr>
        </p:nvSpPr>
        <p:spPr>
          <a:xfrm>
            <a:off x="1047280" y="788894"/>
            <a:ext cx="10306520" cy="880730"/>
          </a:xfrm>
        </p:spPr>
        <p:txBody>
          <a:bodyPr>
            <a:normAutofit/>
          </a:bodyPr>
          <a:lstStyle/>
          <a:p>
            <a:r>
              <a:rPr lang="en-IN" sz="4000">
                <a:solidFill>
                  <a:srgbClr val="FFFFFF"/>
                </a:solidFill>
              </a:rPr>
              <a:t>LITERATURE SURVEY</a:t>
            </a:r>
          </a:p>
        </p:txBody>
      </p:sp>
      <p:pic>
        <p:nvPicPr>
          <p:cNvPr id="4" name="Picture 2" descr="Faculties - Best Private University in Telangana &amp; Andhra Pradesh | KLH">
            <a:extLst>
              <a:ext uri="{FF2B5EF4-FFF2-40B4-BE49-F238E27FC236}">
                <a16:creationId xmlns:a16="http://schemas.microsoft.com/office/drawing/2014/main" id="{92C59BAB-77CD-2A14-BDCE-5CC3422A0C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14866" y="65797"/>
            <a:ext cx="1623165" cy="77175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7" name="Table 7">
            <a:extLst>
              <a:ext uri="{FF2B5EF4-FFF2-40B4-BE49-F238E27FC236}">
                <a16:creationId xmlns:a16="http://schemas.microsoft.com/office/drawing/2014/main" id="{FC25F351-5CEA-026C-A59B-3A2D814CDDAD}"/>
              </a:ext>
            </a:extLst>
          </p:cNvPr>
          <p:cNvGraphicFramePr>
            <a:graphicFrameLocks noGrp="1"/>
          </p:cNvGraphicFramePr>
          <p:nvPr>
            <p:ph idx="1"/>
            <p:extLst>
              <p:ext uri="{D42A27DB-BD31-4B8C-83A1-F6EECF244321}">
                <p14:modId xmlns:p14="http://schemas.microsoft.com/office/powerpoint/2010/main" val="3630402327"/>
              </p:ext>
            </p:extLst>
          </p:nvPr>
        </p:nvGraphicFramePr>
        <p:xfrm>
          <a:off x="1047280" y="2446862"/>
          <a:ext cx="10633187" cy="3672424"/>
        </p:xfrm>
        <a:graphic>
          <a:graphicData uri="http://schemas.openxmlformats.org/drawingml/2006/table">
            <a:tbl>
              <a:tblPr firstRow="1" bandRow="1">
                <a:tableStyleId>{5C22544A-7EE6-4342-B048-85BDC9FD1C3A}</a:tableStyleId>
              </a:tblPr>
              <a:tblGrid>
                <a:gridCol w="637558">
                  <a:extLst>
                    <a:ext uri="{9D8B030D-6E8A-4147-A177-3AD203B41FA5}">
                      <a16:colId xmlns:a16="http://schemas.microsoft.com/office/drawing/2014/main" val="2057779371"/>
                    </a:ext>
                  </a:extLst>
                </a:gridCol>
                <a:gridCol w="1288299">
                  <a:extLst>
                    <a:ext uri="{9D8B030D-6E8A-4147-A177-3AD203B41FA5}">
                      <a16:colId xmlns:a16="http://schemas.microsoft.com/office/drawing/2014/main" val="693990921"/>
                    </a:ext>
                  </a:extLst>
                </a:gridCol>
                <a:gridCol w="1259198">
                  <a:extLst>
                    <a:ext uri="{9D8B030D-6E8A-4147-A177-3AD203B41FA5}">
                      <a16:colId xmlns:a16="http://schemas.microsoft.com/office/drawing/2014/main" val="31128141"/>
                    </a:ext>
                  </a:extLst>
                </a:gridCol>
                <a:gridCol w="1201730">
                  <a:extLst>
                    <a:ext uri="{9D8B030D-6E8A-4147-A177-3AD203B41FA5}">
                      <a16:colId xmlns:a16="http://schemas.microsoft.com/office/drawing/2014/main" val="3846249198"/>
                    </a:ext>
                  </a:extLst>
                </a:gridCol>
                <a:gridCol w="1240434">
                  <a:extLst>
                    <a:ext uri="{9D8B030D-6E8A-4147-A177-3AD203B41FA5}">
                      <a16:colId xmlns:a16="http://schemas.microsoft.com/office/drawing/2014/main" val="4276871969"/>
                    </a:ext>
                  </a:extLst>
                </a:gridCol>
                <a:gridCol w="3765534">
                  <a:extLst>
                    <a:ext uri="{9D8B030D-6E8A-4147-A177-3AD203B41FA5}">
                      <a16:colId xmlns:a16="http://schemas.microsoft.com/office/drawing/2014/main" val="2610991267"/>
                    </a:ext>
                  </a:extLst>
                </a:gridCol>
                <a:gridCol w="1240434">
                  <a:extLst>
                    <a:ext uri="{9D8B030D-6E8A-4147-A177-3AD203B41FA5}">
                      <a16:colId xmlns:a16="http://schemas.microsoft.com/office/drawing/2014/main" val="450810175"/>
                    </a:ext>
                  </a:extLst>
                </a:gridCol>
              </a:tblGrid>
              <a:tr h="428165">
                <a:tc>
                  <a:txBody>
                    <a:bodyPr/>
                    <a:lstStyle/>
                    <a:p>
                      <a:pPr algn="ctr">
                        <a:lnSpc>
                          <a:spcPct val="107000"/>
                        </a:lnSpc>
                        <a:spcAft>
                          <a:spcPts val="800"/>
                        </a:spcAft>
                      </a:pPr>
                      <a:r>
                        <a:rPr lang="en-IN" sz="1500" b="1">
                          <a:effectLst/>
                          <a:latin typeface="Calibri" panose="020F0502020204030204" pitchFamily="34" charset="0"/>
                          <a:ea typeface="Calibri" panose="020F0502020204030204" pitchFamily="34" charset="0"/>
                          <a:cs typeface="Times New Roman" panose="02020603050405020304" pitchFamily="18" charset="0"/>
                        </a:rPr>
                        <a:t>Sno</a:t>
                      </a:r>
                      <a:endParaRPr lang="en-IN" sz="1500">
                        <a:effectLst/>
                        <a:latin typeface="Calibri" panose="020F0502020204030204" pitchFamily="34" charset="0"/>
                        <a:ea typeface="Calibri" panose="020F0502020204030204" pitchFamily="34" charset="0"/>
                        <a:cs typeface="Times New Roman" panose="02020603050405020304" pitchFamily="18" charset="0"/>
                      </a:endParaRPr>
                    </a:p>
                  </a:txBody>
                  <a:tcPr marL="53767" marR="53767" marT="0" marB="0" anchor="ctr"/>
                </a:tc>
                <a:tc>
                  <a:txBody>
                    <a:bodyPr/>
                    <a:lstStyle/>
                    <a:p>
                      <a:pPr algn="ctr">
                        <a:lnSpc>
                          <a:spcPct val="107000"/>
                        </a:lnSpc>
                        <a:spcAft>
                          <a:spcPts val="800"/>
                        </a:spcAft>
                      </a:pPr>
                      <a:r>
                        <a:rPr lang="en-IN" sz="1500" b="1">
                          <a:effectLst/>
                          <a:latin typeface="Calibri" panose="020F0502020204030204" pitchFamily="34" charset="0"/>
                          <a:ea typeface="Calibri" panose="020F0502020204030204" pitchFamily="34" charset="0"/>
                          <a:cs typeface="Times New Roman" panose="02020603050405020304" pitchFamily="18" charset="0"/>
                        </a:rPr>
                        <a:t>Author</a:t>
                      </a:r>
                      <a:endParaRPr lang="en-IN" sz="1500">
                        <a:effectLst/>
                        <a:latin typeface="Calibri" panose="020F0502020204030204" pitchFamily="34" charset="0"/>
                        <a:ea typeface="Calibri" panose="020F0502020204030204" pitchFamily="34" charset="0"/>
                        <a:cs typeface="Times New Roman" panose="02020603050405020304" pitchFamily="18" charset="0"/>
                      </a:endParaRPr>
                    </a:p>
                  </a:txBody>
                  <a:tcPr marL="53767" marR="53767" marT="0" marB="0" anchor="ctr"/>
                </a:tc>
                <a:tc>
                  <a:txBody>
                    <a:bodyPr/>
                    <a:lstStyle/>
                    <a:p>
                      <a:pPr algn="ctr">
                        <a:lnSpc>
                          <a:spcPct val="107000"/>
                        </a:lnSpc>
                        <a:spcAft>
                          <a:spcPts val="800"/>
                        </a:spcAft>
                      </a:pPr>
                      <a:r>
                        <a:rPr lang="en-IN" sz="1500" b="1">
                          <a:effectLst/>
                          <a:latin typeface="Calibri" panose="020F0502020204030204" pitchFamily="34" charset="0"/>
                          <a:ea typeface="Calibri" panose="020F0502020204030204" pitchFamily="34" charset="0"/>
                          <a:cs typeface="Times New Roman" panose="02020603050405020304" pitchFamily="18" charset="0"/>
                        </a:rPr>
                        <a:t>Title</a:t>
                      </a:r>
                      <a:endParaRPr lang="en-IN" sz="1500">
                        <a:effectLst/>
                        <a:latin typeface="Calibri" panose="020F0502020204030204" pitchFamily="34" charset="0"/>
                        <a:ea typeface="Calibri" panose="020F0502020204030204" pitchFamily="34" charset="0"/>
                        <a:cs typeface="Times New Roman" panose="02020603050405020304" pitchFamily="18" charset="0"/>
                      </a:endParaRPr>
                    </a:p>
                  </a:txBody>
                  <a:tcPr marL="53767" marR="53767" marT="0" marB="0" anchor="ctr"/>
                </a:tc>
                <a:tc>
                  <a:txBody>
                    <a:bodyPr/>
                    <a:lstStyle/>
                    <a:p>
                      <a:pPr algn="ctr">
                        <a:lnSpc>
                          <a:spcPct val="107000"/>
                        </a:lnSpc>
                        <a:spcAft>
                          <a:spcPts val="800"/>
                        </a:spcAft>
                      </a:pPr>
                      <a:r>
                        <a:rPr lang="en-IN" sz="1500" b="1">
                          <a:effectLst/>
                          <a:latin typeface="Calibri" panose="020F0502020204030204" pitchFamily="34" charset="0"/>
                          <a:ea typeface="Calibri" panose="020F0502020204030204" pitchFamily="34" charset="0"/>
                          <a:cs typeface="Times New Roman" panose="02020603050405020304" pitchFamily="18" charset="0"/>
                        </a:rPr>
                        <a:t>Publishing</a:t>
                      </a:r>
                      <a:endParaRPr lang="en-IN" sz="1500">
                        <a:effectLst/>
                        <a:latin typeface="Calibri" panose="020F0502020204030204" pitchFamily="34" charset="0"/>
                        <a:ea typeface="Calibri" panose="020F0502020204030204" pitchFamily="34" charset="0"/>
                        <a:cs typeface="Times New Roman" panose="02020603050405020304" pitchFamily="18" charset="0"/>
                      </a:endParaRPr>
                    </a:p>
                  </a:txBody>
                  <a:tcPr marL="53767" marR="53767" marT="0" marB="0" anchor="ctr"/>
                </a:tc>
                <a:tc>
                  <a:txBody>
                    <a:bodyPr/>
                    <a:lstStyle/>
                    <a:p>
                      <a:pPr algn="ctr">
                        <a:lnSpc>
                          <a:spcPct val="107000"/>
                        </a:lnSpc>
                        <a:spcAft>
                          <a:spcPts val="800"/>
                        </a:spcAft>
                      </a:pPr>
                      <a:r>
                        <a:rPr lang="en-IN" sz="1500" b="1">
                          <a:effectLst/>
                          <a:latin typeface="Calibri" panose="020F0502020204030204" pitchFamily="34" charset="0"/>
                          <a:ea typeface="Calibri" panose="020F0502020204030204" pitchFamily="34" charset="0"/>
                          <a:cs typeface="Times New Roman" panose="02020603050405020304" pitchFamily="18" charset="0"/>
                        </a:rPr>
                        <a:t>Techniques and datasets</a:t>
                      </a:r>
                      <a:endParaRPr lang="en-IN" sz="1500">
                        <a:effectLst/>
                        <a:latin typeface="Calibri" panose="020F0502020204030204" pitchFamily="34" charset="0"/>
                        <a:ea typeface="Calibri" panose="020F0502020204030204" pitchFamily="34" charset="0"/>
                        <a:cs typeface="Times New Roman" panose="02020603050405020304" pitchFamily="18" charset="0"/>
                      </a:endParaRPr>
                    </a:p>
                  </a:txBody>
                  <a:tcPr marL="53767" marR="53767" marT="0" marB="0" anchor="ctr"/>
                </a:tc>
                <a:tc>
                  <a:txBody>
                    <a:bodyPr/>
                    <a:lstStyle/>
                    <a:p>
                      <a:pPr algn="ctr">
                        <a:lnSpc>
                          <a:spcPct val="107000"/>
                        </a:lnSpc>
                        <a:spcAft>
                          <a:spcPts val="800"/>
                        </a:spcAft>
                      </a:pPr>
                      <a:r>
                        <a:rPr lang="en-IN" sz="1500" b="1">
                          <a:effectLst/>
                          <a:latin typeface="Calibri" panose="020F0502020204030204" pitchFamily="34" charset="0"/>
                          <a:ea typeface="Calibri" panose="020F0502020204030204" pitchFamily="34" charset="0"/>
                          <a:cs typeface="Times New Roman" panose="02020603050405020304" pitchFamily="18" charset="0"/>
                        </a:rPr>
                        <a:t>Pros</a:t>
                      </a:r>
                      <a:endParaRPr lang="en-IN" sz="1500">
                        <a:effectLst/>
                        <a:latin typeface="Calibri" panose="020F0502020204030204" pitchFamily="34" charset="0"/>
                        <a:ea typeface="Calibri" panose="020F0502020204030204" pitchFamily="34" charset="0"/>
                        <a:cs typeface="Times New Roman" panose="02020603050405020304" pitchFamily="18" charset="0"/>
                      </a:endParaRPr>
                    </a:p>
                  </a:txBody>
                  <a:tcPr marL="53767" marR="53767" marT="0" marB="0" anchor="ctr"/>
                </a:tc>
                <a:tc>
                  <a:txBody>
                    <a:bodyPr/>
                    <a:lstStyle/>
                    <a:p>
                      <a:pPr algn="ctr">
                        <a:lnSpc>
                          <a:spcPct val="107000"/>
                        </a:lnSpc>
                        <a:spcAft>
                          <a:spcPts val="800"/>
                        </a:spcAft>
                      </a:pPr>
                      <a:r>
                        <a:rPr lang="en-IN" sz="1500" b="1" dirty="0">
                          <a:effectLst/>
                          <a:latin typeface="Calibri" panose="020F0502020204030204" pitchFamily="34" charset="0"/>
                          <a:ea typeface="Calibri" panose="020F0502020204030204" pitchFamily="34" charset="0"/>
                          <a:cs typeface="Times New Roman" panose="02020603050405020304" pitchFamily="18" charset="0"/>
                        </a:rPr>
                        <a:t>Cons</a:t>
                      </a:r>
                      <a:endParaRPr lang="en-IN" sz="1500" dirty="0">
                        <a:effectLst/>
                        <a:latin typeface="Calibri" panose="020F0502020204030204" pitchFamily="34" charset="0"/>
                        <a:ea typeface="Calibri" panose="020F0502020204030204" pitchFamily="34" charset="0"/>
                        <a:cs typeface="Times New Roman" panose="02020603050405020304" pitchFamily="18" charset="0"/>
                      </a:endParaRPr>
                    </a:p>
                  </a:txBody>
                  <a:tcPr marL="53767" marR="53767" marT="0" marB="0" anchor="ctr"/>
                </a:tc>
                <a:extLst>
                  <a:ext uri="{0D108BD9-81ED-4DB2-BD59-A6C34878D82A}">
                    <a16:rowId xmlns:a16="http://schemas.microsoft.com/office/drawing/2014/main" val="2446269082"/>
                  </a:ext>
                </a:extLst>
              </a:tr>
              <a:tr h="1751519">
                <a:tc>
                  <a:txBody>
                    <a:bodyPr/>
                    <a:lstStyle/>
                    <a:p>
                      <a:pPr algn="just">
                        <a:lnSpc>
                          <a:spcPct val="107000"/>
                        </a:lnSpc>
                        <a:spcAft>
                          <a:spcPts val="800"/>
                        </a:spcAft>
                      </a:pPr>
                      <a:r>
                        <a:rPr lang="en-IN" sz="1100" b="0" dirty="0">
                          <a:effectLst/>
                          <a:latin typeface="Calibri" panose="020F0502020204030204" pitchFamily="34" charset="0"/>
                          <a:ea typeface="Calibri" panose="020F0502020204030204" pitchFamily="34" charset="0"/>
                          <a:cs typeface="Times New Roman" panose="02020603050405020304" pitchFamily="18" charset="0"/>
                        </a:rPr>
                        <a:t>3.</a:t>
                      </a:r>
                    </a:p>
                  </a:txBody>
                  <a:tcPr marL="53767" marR="53767" marT="0" marB="0" anchor="ctr"/>
                </a:tc>
                <a:tc>
                  <a:txBody>
                    <a:bodyPr/>
                    <a:lstStyle/>
                    <a:p>
                      <a:pPr algn="just">
                        <a:lnSpc>
                          <a:spcPct val="107000"/>
                        </a:lnSpc>
                        <a:spcAft>
                          <a:spcPts val="800"/>
                        </a:spcAft>
                      </a:pPr>
                      <a:r>
                        <a:rPr lang="en-IN" sz="1100" b="0" dirty="0">
                          <a:solidFill>
                            <a:srgbClr val="202124"/>
                          </a:solidFill>
                          <a:effectLst/>
                          <a:latin typeface="Arial" panose="020B0604020202020204" pitchFamily="34" charset="0"/>
                          <a:ea typeface="Calibri" panose="020F0502020204030204" pitchFamily="34" charset="0"/>
                          <a:cs typeface="Times New Roman" panose="02020603050405020304" pitchFamily="18" charset="0"/>
                        </a:rPr>
                        <a:t>Manch hui, </a:t>
                      </a:r>
                      <a:r>
                        <a:rPr lang="en-IN" sz="1100" b="0" dirty="0" err="1">
                          <a:solidFill>
                            <a:srgbClr val="202124"/>
                          </a:solidFill>
                          <a:effectLst/>
                          <a:latin typeface="Arial" panose="020B0604020202020204" pitchFamily="34" charset="0"/>
                          <a:ea typeface="Calibri" panose="020F0502020204030204" pitchFamily="34" charset="0"/>
                          <a:cs typeface="Times New Roman" panose="02020603050405020304" pitchFamily="18" charset="0"/>
                        </a:rPr>
                        <a:t>devlikamov</a:t>
                      </a:r>
                      <a:r>
                        <a:rPr lang="en-IN" sz="1100" b="0" dirty="0">
                          <a:solidFill>
                            <a:srgbClr val="202124"/>
                          </a:solidFill>
                          <a:effectLst/>
                          <a:latin typeface="Arial" panose="020B0604020202020204" pitchFamily="34" charset="0"/>
                          <a:ea typeface="Calibri" panose="020F0502020204030204" pitchFamily="34" charset="0"/>
                          <a:cs typeface="Times New Roman" panose="02020603050405020304" pitchFamily="18" charset="0"/>
                        </a:rPr>
                        <a:t> </a:t>
                      </a:r>
                      <a:r>
                        <a:rPr lang="en-IN" sz="1100" b="0" dirty="0" err="1">
                          <a:solidFill>
                            <a:srgbClr val="202124"/>
                          </a:solidFill>
                          <a:effectLst/>
                          <a:latin typeface="Arial" panose="020B0604020202020204" pitchFamily="34" charset="0"/>
                          <a:ea typeface="Calibri" panose="020F0502020204030204" pitchFamily="34" charset="0"/>
                          <a:cs typeface="Times New Roman" panose="02020603050405020304" pitchFamily="18" charset="0"/>
                        </a:rPr>
                        <a:t>vlad</a:t>
                      </a:r>
                      <a:r>
                        <a:rPr lang="en-IN" sz="1100" b="0" dirty="0">
                          <a:solidFill>
                            <a:srgbClr val="202124"/>
                          </a:solidFill>
                          <a:effectLst/>
                          <a:latin typeface="Arial" panose="020B0604020202020204" pitchFamily="34" charset="0"/>
                          <a:ea typeface="Calibri" panose="020F0502020204030204" pitchFamily="34" charset="0"/>
                          <a:cs typeface="Times New Roman" panose="02020603050405020304" pitchFamily="18" charset="0"/>
                        </a:rPr>
                        <a:t>, </a:t>
                      </a:r>
                      <a:r>
                        <a:rPr lang="en-IN" sz="1100" b="0" dirty="0" err="1">
                          <a:solidFill>
                            <a:srgbClr val="202124"/>
                          </a:solidFill>
                          <a:effectLst/>
                          <a:latin typeface="Arial" panose="020B0604020202020204" pitchFamily="34" charset="0"/>
                          <a:ea typeface="Calibri" panose="020F0502020204030204" pitchFamily="34" charset="0"/>
                          <a:cs typeface="Times New Roman" panose="02020603050405020304" pitchFamily="18" charset="0"/>
                        </a:rPr>
                        <a:t>harikrishna</a:t>
                      </a:r>
                      <a:r>
                        <a:rPr lang="en-IN" sz="1100" b="0" dirty="0">
                          <a:solidFill>
                            <a:srgbClr val="202124"/>
                          </a:solidFill>
                          <a:effectLst/>
                          <a:latin typeface="Arial" panose="020B0604020202020204" pitchFamily="34" charset="0"/>
                          <a:ea typeface="Calibri" panose="020F0502020204030204" pitchFamily="34" charset="0"/>
                          <a:cs typeface="Times New Roman" panose="02020603050405020304" pitchFamily="18" charset="0"/>
                        </a:rPr>
                        <a:t> C. </a:t>
                      </a:r>
                      <a:endParaRPr lang="en-IN" sz="1100" b="0" dirty="0">
                        <a:effectLst/>
                        <a:latin typeface="Calibri" panose="020F0502020204030204" pitchFamily="34" charset="0"/>
                        <a:ea typeface="Calibri" panose="020F0502020204030204" pitchFamily="34" charset="0"/>
                        <a:cs typeface="Times New Roman" panose="02020603050405020304" pitchFamily="18" charset="0"/>
                      </a:endParaRPr>
                    </a:p>
                  </a:txBody>
                  <a:tcPr marL="53767" marR="53767" marT="0" marB="0" anchor="ctr"/>
                </a:tc>
                <a:tc>
                  <a:txBody>
                    <a:bodyPr/>
                    <a:lstStyle/>
                    <a:p>
                      <a:pPr algn="just">
                        <a:lnSpc>
                          <a:spcPct val="107000"/>
                        </a:lnSpc>
                        <a:spcBef>
                          <a:spcPts val="1200"/>
                        </a:spcBef>
                      </a:pPr>
                      <a:r>
                        <a:rPr lang="en-IN" sz="1100" b="0" kern="0" dirty="0">
                          <a:solidFill>
                            <a:srgbClr val="111111"/>
                          </a:solidFill>
                          <a:effectLst/>
                          <a:latin typeface="Calibri" panose="020F0502020204030204" pitchFamily="34" charset="0"/>
                          <a:ea typeface="Times New Roman" panose="02020603050405020304" pitchFamily="18" charset="0"/>
                          <a:cs typeface="Times New Roman" panose="02020603050405020304" pitchFamily="18" charset="0"/>
                        </a:rPr>
                        <a:t>Sentiment analysis on US election 2020 tweets. </a:t>
                      </a:r>
                      <a:endParaRPr lang="en-IN" sz="1100" b="0" kern="0" dirty="0">
                        <a:solidFill>
                          <a:srgbClr val="2F5496"/>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53767" marR="53767" marT="0" marB="0" anchor="ctr"/>
                </a:tc>
                <a:tc>
                  <a:txBody>
                    <a:bodyPr/>
                    <a:lstStyle/>
                    <a:p>
                      <a:pPr algn="just">
                        <a:lnSpc>
                          <a:spcPct val="107000"/>
                        </a:lnSpc>
                        <a:spcAft>
                          <a:spcPts val="800"/>
                        </a:spcAft>
                      </a:pPr>
                      <a:r>
                        <a:rPr lang="en-IN" sz="1100" b="0" dirty="0">
                          <a:effectLst/>
                          <a:latin typeface="Calibri" panose="020F0502020204030204" pitchFamily="34" charset="0"/>
                          <a:ea typeface="Calibri" panose="020F0502020204030204" pitchFamily="34" charset="0"/>
                          <a:cs typeface="Times New Roman" panose="02020603050405020304" pitchFamily="18" charset="0"/>
                        </a:rPr>
                        <a:t>Kaggle</a:t>
                      </a:r>
                    </a:p>
                  </a:txBody>
                  <a:tcPr marL="53767" marR="53767" marT="0" marB="0" anchor="ctr"/>
                </a:tc>
                <a:tc>
                  <a:txBody>
                    <a:bodyPr/>
                    <a:lstStyle/>
                    <a:p>
                      <a:pPr algn="just">
                        <a:lnSpc>
                          <a:spcPct val="107000"/>
                        </a:lnSpc>
                        <a:spcAft>
                          <a:spcPts val="800"/>
                        </a:spcAft>
                      </a:pPr>
                      <a:r>
                        <a:rPr lang="en-IN" sz="1100" b="0" spc="5"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Sentiment analysis, </a:t>
                      </a:r>
                      <a:r>
                        <a:rPr lang="en-IN" sz="1100" b="0" spc="-1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social media,</a:t>
                      </a:r>
                      <a:r>
                        <a:rPr lang="en-IN" sz="1100" b="0" spc="45"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IN" sz="1100" b="0" spc="-1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behaviour analysis</a:t>
                      </a:r>
                      <a:r>
                        <a:rPr lang="en-IN" sz="1100" b="0" spc="1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IN" sz="1100" b="0" spc="-1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elections.</a:t>
                      </a:r>
                      <a:endParaRPr lang="en-IN" sz="1100" b="0" dirty="0">
                        <a:effectLst/>
                        <a:latin typeface="Calibri" panose="020F0502020204030204" pitchFamily="34" charset="0"/>
                        <a:ea typeface="Calibri" panose="020F0502020204030204" pitchFamily="34" charset="0"/>
                        <a:cs typeface="Times New Roman" panose="02020603050405020304" pitchFamily="18" charset="0"/>
                      </a:endParaRPr>
                    </a:p>
                  </a:txBody>
                  <a:tcPr marL="53767" marR="53767" marT="0" marB="0" anchor="ctr"/>
                </a:tc>
                <a:tc>
                  <a:txBody>
                    <a:bodyPr/>
                    <a:lstStyle/>
                    <a:p>
                      <a:pPr algn="just">
                        <a:lnSpc>
                          <a:spcPct val="107000"/>
                        </a:lnSpc>
                        <a:spcAft>
                          <a:spcPts val="800"/>
                        </a:spcAft>
                      </a:pPr>
                      <a:r>
                        <a:rPr lang="en-IN" sz="1100" b="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Tweets collected, using the twitter API </a:t>
                      </a:r>
                      <a:r>
                        <a:rPr lang="en-IN" sz="1100" b="0" i="1"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statuses_lookup</a:t>
                      </a:r>
                      <a:r>
                        <a:rPr lang="en-IN" sz="1100" b="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 and </a:t>
                      </a:r>
                      <a:r>
                        <a:rPr lang="en-IN" sz="1100" b="0" i="1" dirty="0" err="1">
                          <a:solidFill>
                            <a:srgbClr val="000000"/>
                          </a:solidFill>
                          <a:effectLst/>
                          <a:latin typeface="Consolas" panose="020B0609020204030204" pitchFamily="49" charset="0"/>
                          <a:ea typeface="Calibri" panose="020F0502020204030204" pitchFamily="34" charset="0"/>
                          <a:cs typeface="Times New Roman" panose="02020603050405020304" pitchFamily="18" charset="0"/>
                        </a:rPr>
                        <a:t>snsscrape</a:t>
                      </a:r>
                      <a:r>
                        <a:rPr lang="en-IN" sz="1100" b="0"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 for keywords, with the original intention to try to update this dataset daily so that the timeframe will eventually cover 15.10.2020 and 04.11.2020</a:t>
                      </a:r>
                      <a:endParaRPr lang="en-IN" sz="1100" b="0" dirty="0">
                        <a:effectLst/>
                        <a:latin typeface="Calibri" panose="020F0502020204030204" pitchFamily="34" charset="0"/>
                        <a:ea typeface="Calibri" panose="020F0502020204030204" pitchFamily="34" charset="0"/>
                        <a:cs typeface="Times New Roman" panose="02020603050405020304" pitchFamily="18" charset="0"/>
                      </a:endParaRPr>
                    </a:p>
                  </a:txBody>
                  <a:tcPr marL="53767" marR="53767" marT="0" marB="0" anchor="ctr"/>
                </a:tc>
                <a:tc>
                  <a:txBody>
                    <a:bodyPr/>
                    <a:lstStyle/>
                    <a:p>
                      <a:pPr algn="just"/>
                      <a:r>
                        <a:rPr lang="en-IN" sz="1100" b="0" kern="1200" dirty="0">
                          <a:solidFill>
                            <a:schemeClr val="dk1"/>
                          </a:solidFill>
                          <a:effectLst/>
                          <a:latin typeface="+mn-lt"/>
                          <a:ea typeface="+mn-ea"/>
                          <a:cs typeface="+mn-cs"/>
                        </a:rPr>
                        <a:t>The dataset has a lot of messy data  as some of  the attributes don’t get converted into needy ones.</a:t>
                      </a:r>
                    </a:p>
                    <a:p>
                      <a:pPr algn="just"/>
                      <a:r>
                        <a:rPr lang="en-IN" sz="1100" b="0" kern="1200" dirty="0">
                          <a:solidFill>
                            <a:schemeClr val="dk1"/>
                          </a:solidFill>
                          <a:effectLst/>
                          <a:latin typeface="+mn-lt"/>
                          <a:ea typeface="+mn-ea"/>
                          <a:cs typeface="+mn-cs"/>
                        </a:rPr>
                        <a:t> </a:t>
                      </a:r>
                    </a:p>
                    <a:p>
                      <a:pPr marL="914400" indent="-914400" algn="just">
                        <a:lnSpc>
                          <a:spcPct val="107000"/>
                        </a:lnSpc>
                        <a:spcAft>
                          <a:spcPts val="800"/>
                        </a:spcAft>
                      </a:pPr>
                      <a:endParaRPr lang="en-IN" sz="1100" b="0" dirty="0">
                        <a:effectLst/>
                        <a:latin typeface="Calibri" panose="020F0502020204030204" pitchFamily="34" charset="0"/>
                        <a:ea typeface="Calibri" panose="020F0502020204030204" pitchFamily="34" charset="0"/>
                        <a:cs typeface="Times New Roman" panose="02020603050405020304" pitchFamily="18" charset="0"/>
                      </a:endParaRPr>
                    </a:p>
                  </a:txBody>
                  <a:tcPr marL="53767" marR="53767" marT="0" marB="0" anchor="ctr"/>
                </a:tc>
                <a:extLst>
                  <a:ext uri="{0D108BD9-81ED-4DB2-BD59-A6C34878D82A}">
                    <a16:rowId xmlns:a16="http://schemas.microsoft.com/office/drawing/2014/main" val="3069855560"/>
                  </a:ext>
                </a:extLst>
              </a:tr>
              <a:tr h="1442559">
                <a:tc>
                  <a:txBody>
                    <a:bodyPr/>
                    <a:lstStyle/>
                    <a:p>
                      <a:pPr algn="just">
                        <a:lnSpc>
                          <a:spcPct val="107000"/>
                        </a:lnSpc>
                        <a:spcAft>
                          <a:spcPts val="800"/>
                        </a:spcAft>
                      </a:pPr>
                      <a:r>
                        <a:rPr lang="en-IN" sz="1100" b="0" dirty="0">
                          <a:effectLst/>
                          <a:latin typeface="Calibri" panose="020F0502020204030204" pitchFamily="34" charset="0"/>
                          <a:ea typeface="Calibri" panose="020F0502020204030204" pitchFamily="34" charset="0"/>
                          <a:cs typeface="Times New Roman" panose="02020603050405020304" pitchFamily="18" charset="0"/>
                        </a:rPr>
                        <a:t>4. </a:t>
                      </a:r>
                    </a:p>
                  </a:txBody>
                  <a:tcPr marL="53767" marR="53767" marT="0" marB="0" anchor="ctr"/>
                </a:tc>
                <a:tc>
                  <a:txBody>
                    <a:bodyPr/>
                    <a:lstStyle/>
                    <a:p>
                      <a:pPr algn="just">
                        <a:lnSpc>
                          <a:spcPct val="107000"/>
                        </a:lnSpc>
                        <a:spcAft>
                          <a:spcPts val="800"/>
                        </a:spcAft>
                      </a:pPr>
                      <a:r>
                        <a:rPr lang="en-IN" sz="1100" b="0" dirty="0">
                          <a:effectLst/>
                          <a:latin typeface="Calibri" panose="020F0502020204030204" pitchFamily="34" charset="0"/>
                          <a:ea typeface="Calibri" panose="020F0502020204030204" pitchFamily="34" charset="0"/>
                          <a:cs typeface="Times New Roman" panose="02020603050405020304" pitchFamily="18" charset="0"/>
                        </a:rPr>
                        <a:t>Alexander </a:t>
                      </a:r>
                      <a:r>
                        <a:rPr lang="en-IN" sz="1100" b="0" dirty="0" err="1">
                          <a:effectLst/>
                          <a:latin typeface="Calibri" panose="020F0502020204030204" pitchFamily="34" charset="0"/>
                          <a:ea typeface="Calibri" panose="020F0502020204030204" pitchFamily="34" charset="0"/>
                          <a:cs typeface="Times New Roman" panose="02020603050405020304" pitchFamily="18" charset="0"/>
                        </a:rPr>
                        <a:t>shevtsov</a:t>
                      </a:r>
                      <a:r>
                        <a:rPr lang="en-IN" sz="1100" b="0" dirty="0">
                          <a:effectLst/>
                          <a:latin typeface="Calibri" panose="020F0502020204030204" pitchFamily="34" charset="0"/>
                          <a:ea typeface="Calibri" panose="020F0502020204030204" pitchFamily="34" charset="0"/>
                          <a:cs typeface="Times New Roman" panose="02020603050405020304" pitchFamily="18" charset="0"/>
                        </a:rPr>
                        <a:t>, maria </a:t>
                      </a:r>
                      <a:r>
                        <a:rPr lang="en-IN" sz="1100" b="0" dirty="0" err="1">
                          <a:effectLst/>
                          <a:latin typeface="Calibri" panose="020F0502020204030204" pitchFamily="34" charset="0"/>
                          <a:ea typeface="Calibri" panose="020F0502020204030204" pitchFamily="34" charset="0"/>
                          <a:cs typeface="Times New Roman" panose="02020603050405020304" pitchFamily="18" charset="0"/>
                        </a:rPr>
                        <a:t>oikonomidou</a:t>
                      </a:r>
                      <a:r>
                        <a:rPr lang="en-IN" sz="1100" b="0" dirty="0">
                          <a:effectLst/>
                          <a:latin typeface="Calibri" panose="020F0502020204030204" pitchFamily="34" charset="0"/>
                          <a:ea typeface="Calibri" panose="020F0502020204030204" pitchFamily="34" charset="0"/>
                          <a:cs typeface="Times New Roman" panose="02020603050405020304" pitchFamily="18" charset="0"/>
                        </a:rPr>
                        <a:t>, </a:t>
                      </a:r>
                      <a:r>
                        <a:rPr lang="en-IN" sz="1100" b="0" dirty="0" err="1">
                          <a:effectLst/>
                          <a:latin typeface="Calibri" panose="020F0502020204030204" pitchFamily="34" charset="0"/>
                          <a:ea typeface="Calibri" panose="020F0502020204030204" pitchFamily="34" charset="0"/>
                          <a:cs typeface="Times New Roman" panose="02020603050405020304" pitchFamily="18" charset="0"/>
                        </a:rPr>
                        <a:t>despoina</a:t>
                      </a:r>
                      <a:r>
                        <a:rPr lang="en-IN" sz="1100" b="0" dirty="0">
                          <a:effectLst/>
                          <a:latin typeface="Calibri" panose="020F0502020204030204" pitchFamily="34" charset="0"/>
                          <a:ea typeface="Calibri" panose="020F0502020204030204" pitchFamily="34" charset="0"/>
                          <a:cs typeface="Times New Roman" panose="02020603050405020304" pitchFamily="18" charset="0"/>
                        </a:rPr>
                        <a:t> </a:t>
                      </a:r>
                      <a:r>
                        <a:rPr lang="en-IN" sz="1100" b="0" dirty="0" err="1">
                          <a:effectLst/>
                          <a:latin typeface="Calibri" panose="020F0502020204030204" pitchFamily="34" charset="0"/>
                          <a:ea typeface="Calibri" panose="020F0502020204030204" pitchFamily="34" charset="0"/>
                          <a:cs typeface="Times New Roman" panose="02020603050405020304" pitchFamily="18" charset="0"/>
                        </a:rPr>
                        <a:t>antonakaki</a:t>
                      </a:r>
                      <a:r>
                        <a:rPr lang="en-IN" sz="1100" b="0" dirty="0">
                          <a:effectLst/>
                          <a:latin typeface="Calibri" panose="020F0502020204030204" pitchFamily="34" charset="0"/>
                          <a:ea typeface="Calibri" panose="020F0502020204030204" pitchFamily="34" charset="0"/>
                          <a:cs typeface="Times New Roman" panose="02020603050405020304" pitchFamily="18" charset="0"/>
                        </a:rPr>
                        <a:t>, </a:t>
                      </a:r>
                      <a:r>
                        <a:rPr lang="en-IN" sz="1100" b="0" dirty="0" err="1">
                          <a:effectLst/>
                          <a:latin typeface="Calibri" panose="020F0502020204030204" pitchFamily="34" charset="0"/>
                          <a:ea typeface="Calibri" panose="020F0502020204030204" pitchFamily="34" charset="0"/>
                          <a:cs typeface="Times New Roman" panose="02020603050405020304" pitchFamily="18" charset="0"/>
                        </a:rPr>
                        <a:t>polyvios</a:t>
                      </a:r>
                      <a:r>
                        <a:rPr lang="en-IN" sz="1100" b="0" dirty="0">
                          <a:effectLst/>
                          <a:latin typeface="Calibri" panose="020F0502020204030204" pitchFamily="34" charset="0"/>
                          <a:ea typeface="Calibri" panose="020F0502020204030204" pitchFamily="34" charset="0"/>
                          <a:cs typeface="Times New Roman" panose="02020603050405020304" pitchFamily="18" charset="0"/>
                        </a:rPr>
                        <a:t> </a:t>
                      </a:r>
                      <a:r>
                        <a:rPr lang="en-IN" sz="1100" b="0" dirty="0" err="1">
                          <a:effectLst/>
                          <a:latin typeface="Calibri" panose="020F0502020204030204" pitchFamily="34" charset="0"/>
                          <a:ea typeface="Calibri" panose="020F0502020204030204" pitchFamily="34" charset="0"/>
                          <a:cs typeface="Times New Roman" panose="02020603050405020304" pitchFamily="18" charset="0"/>
                        </a:rPr>
                        <a:t>pratikakis</a:t>
                      </a:r>
                      <a:r>
                        <a:rPr lang="en-IN" sz="1100" b="0" dirty="0">
                          <a:effectLst/>
                          <a:latin typeface="Calibri" panose="020F0502020204030204" pitchFamily="34" charset="0"/>
                          <a:ea typeface="Calibri" panose="020F0502020204030204" pitchFamily="34" charset="0"/>
                          <a:cs typeface="Times New Roman" panose="02020603050405020304" pitchFamily="18" charset="0"/>
                        </a:rPr>
                        <a:t>, </a:t>
                      </a:r>
                      <a:r>
                        <a:rPr lang="en-IN" sz="1100" b="0" dirty="0" err="1">
                          <a:effectLst/>
                          <a:latin typeface="Calibri" panose="020F0502020204030204" pitchFamily="34" charset="0"/>
                          <a:ea typeface="Calibri" panose="020F0502020204030204" pitchFamily="34" charset="0"/>
                          <a:cs typeface="Times New Roman" panose="02020603050405020304" pitchFamily="18" charset="0"/>
                        </a:rPr>
                        <a:t>sotiris</a:t>
                      </a:r>
                      <a:r>
                        <a:rPr lang="en-IN" sz="1100" b="0" dirty="0">
                          <a:effectLst/>
                          <a:latin typeface="Calibri" panose="020F0502020204030204" pitchFamily="34" charset="0"/>
                          <a:ea typeface="Calibri" panose="020F0502020204030204" pitchFamily="34" charset="0"/>
                          <a:cs typeface="Times New Roman" panose="02020603050405020304" pitchFamily="18" charset="0"/>
                        </a:rPr>
                        <a:t> </a:t>
                      </a:r>
                      <a:r>
                        <a:rPr lang="en-IN" sz="1100" b="0" dirty="0" err="1">
                          <a:effectLst/>
                          <a:latin typeface="Calibri" panose="020F0502020204030204" pitchFamily="34" charset="0"/>
                          <a:ea typeface="Calibri" panose="020F0502020204030204" pitchFamily="34" charset="0"/>
                          <a:cs typeface="Times New Roman" panose="02020603050405020304" pitchFamily="18" charset="0"/>
                        </a:rPr>
                        <a:t>ioannidis</a:t>
                      </a:r>
                      <a:r>
                        <a:rPr lang="en-IN" sz="1100" b="0" dirty="0">
                          <a:effectLst/>
                          <a:latin typeface="Calibri" panose="020F0502020204030204" pitchFamily="34" charset="0"/>
                          <a:ea typeface="Calibri" panose="020F0502020204030204" pitchFamily="34" charset="0"/>
                          <a:cs typeface="Times New Roman" panose="02020603050405020304" pitchFamily="18" charset="0"/>
                        </a:rPr>
                        <a:t>. </a:t>
                      </a:r>
                    </a:p>
                  </a:txBody>
                  <a:tcPr marL="53767" marR="53767" marT="0" marB="0" anchor="ctr"/>
                </a:tc>
                <a:tc>
                  <a:txBody>
                    <a:bodyPr/>
                    <a:lstStyle/>
                    <a:p>
                      <a:pPr algn="just">
                        <a:lnSpc>
                          <a:spcPct val="107000"/>
                        </a:lnSpc>
                        <a:spcBef>
                          <a:spcPts val="1200"/>
                        </a:spcBef>
                      </a:pPr>
                      <a:r>
                        <a:rPr lang="en-IN" sz="1100" b="0" kern="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Analysis of twitter and </a:t>
                      </a:r>
                      <a:r>
                        <a:rPr lang="en-IN" sz="1100" b="0" kern="0" dirty="0" err="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youtube</a:t>
                      </a:r>
                      <a:r>
                        <a:rPr lang="en-IN" sz="1100" b="0" kern="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 during </a:t>
                      </a:r>
                      <a:r>
                        <a:rPr lang="en-IN" sz="1100" b="0" kern="0" dirty="0" err="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uselections</a:t>
                      </a:r>
                      <a:r>
                        <a:rPr lang="en-IN" sz="1100" b="0" kern="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 2020</a:t>
                      </a:r>
                      <a:endParaRPr lang="en-IN" sz="1100" b="0" kern="0" dirty="0">
                        <a:solidFill>
                          <a:srgbClr val="2F5496"/>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53767" marR="53767" marT="0" marB="0" anchor="ctr"/>
                </a:tc>
                <a:tc>
                  <a:txBody>
                    <a:bodyPr/>
                    <a:lstStyle/>
                    <a:p>
                      <a:pPr algn="just">
                        <a:lnSpc>
                          <a:spcPct val="107000"/>
                        </a:lnSpc>
                        <a:spcAft>
                          <a:spcPts val="800"/>
                        </a:spcAft>
                      </a:pPr>
                      <a:r>
                        <a:rPr lang="en-IN" sz="1100" b="0" dirty="0" err="1">
                          <a:effectLst/>
                          <a:latin typeface="Calibri" panose="020F0502020204030204" pitchFamily="34" charset="0"/>
                          <a:ea typeface="Calibri" panose="020F0502020204030204" pitchFamily="34" charset="0"/>
                          <a:cs typeface="Times New Roman" panose="02020603050405020304" pitchFamily="18" charset="0"/>
                        </a:rPr>
                        <a:t>Arxiv</a:t>
                      </a:r>
                      <a:endParaRPr lang="en-IN" sz="1100" b="0" dirty="0">
                        <a:effectLst/>
                        <a:latin typeface="Calibri" panose="020F0502020204030204" pitchFamily="34" charset="0"/>
                        <a:ea typeface="Calibri" panose="020F0502020204030204" pitchFamily="34" charset="0"/>
                        <a:cs typeface="Times New Roman" panose="02020603050405020304" pitchFamily="18" charset="0"/>
                      </a:endParaRPr>
                    </a:p>
                  </a:txBody>
                  <a:tcPr marL="53767" marR="53767" marT="0" marB="0" anchor="ctr"/>
                </a:tc>
                <a:tc>
                  <a:txBody>
                    <a:bodyPr/>
                    <a:lstStyle/>
                    <a:p>
                      <a:pPr algn="just">
                        <a:lnSpc>
                          <a:spcPct val="107000"/>
                        </a:lnSpc>
                        <a:spcAft>
                          <a:spcPts val="800"/>
                        </a:spcAft>
                      </a:pPr>
                      <a:r>
                        <a:rPr lang="en-IN" sz="1100" b="0" dirty="0">
                          <a:effectLst/>
                          <a:latin typeface="Calibri" panose="020F0502020204030204" pitchFamily="34" charset="0"/>
                          <a:ea typeface="Calibri" panose="020F0502020204030204" pitchFamily="34" charset="0"/>
                          <a:cs typeface="Times New Roman" panose="02020603050405020304" pitchFamily="18" charset="0"/>
                        </a:rPr>
                        <a:t>Online social networks, twitter, </a:t>
                      </a:r>
                      <a:r>
                        <a:rPr lang="en-IN" sz="1100" b="0" dirty="0" err="1">
                          <a:effectLst/>
                          <a:latin typeface="Calibri" panose="020F0502020204030204" pitchFamily="34" charset="0"/>
                          <a:ea typeface="Calibri" panose="020F0502020204030204" pitchFamily="34" charset="0"/>
                          <a:cs typeface="Times New Roman" panose="02020603050405020304" pitchFamily="18" charset="0"/>
                        </a:rPr>
                        <a:t>youtube</a:t>
                      </a:r>
                      <a:r>
                        <a:rPr lang="en-IN" sz="1100" b="0" dirty="0">
                          <a:effectLst/>
                          <a:latin typeface="Calibri" panose="020F0502020204030204" pitchFamily="34" charset="0"/>
                          <a:ea typeface="Calibri" panose="020F0502020204030204" pitchFamily="34" charset="0"/>
                          <a:cs typeface="Times New Roman" panose="02020603050405020304" pitchFamily="18" charset="0"/>
                        </a:rPr>
                        <a:t>, sentiment analysis</a:t>
                      </a:r>
                    </a:p>
                  </a:txBody>
                  <a:tcPr marL="53767" marR="53767" marT="0" marB="0" anchor="ctr"/>
                </a:tc>
                <a:tc>
                  <a:txBody>
                    <a:bodyPr/>
                    <a:lstStyle/>
                    <a:p>
                      <a:pPr algn="just">
                        <a:lnSpc>
                          <a:spcPct val="107000"/>
                        </a:lnSpc>
                        <a:spcAft>
                          <a:spcPts val="800"/>
                        </a:spcAft>
                      </a:pPr>
                      <a:r>
                        <a:rPr lang="en-IN" sz="1100" b="0" dirty="0">
                          <a:effectLst/>
                          <a:latin typeface="Calibri" panose="020F0502020204030204" pitchFamily="34" charset="0"/>
                          <a:ea typeface="Calibri" panose="020F0502020204030204" pitchFamily="34" charset="0"/>
                          <a:cs typeface="Times New Roman" panose="02020603050405020304" pitchFamily="18" charset="0"/>
                        </a:rPr>
                        <a:t>It demonstrates sentiment analysis on the twitter corpus and the </a:t>
                      </a:r>
                      <a:r>
                        <a:rPr lang="en-IN" sz="1100" b="0" dirty="0" err="1">
                          <a:effectLst/>
                          <a:latin typeface="Calibri" panose="020F0502020204030204" pitchFamily="34" charset="0"/>
                          <a:ea typeface="Calibri" panose="020F0502020204030204" pitchFamily="34" charset="0"/>
                          <a:cs typeface="Times New Roman" panose="02020603050405020304" pitchFamily="18" charset="0"/>
                        </a:rPr>
                        <a:t>youtube</a:t>
                      </a:r>
                      <a:r>
                        <a:rPr lang="en-IN" sz="1100" b="0" dirty="0">
                          <a:effectLst/>
                          <a:latin typeface="Calibri" panose="020F0502020204030204" pitchFamily="34" charset="0"/>
                          <a:ea typeface="Calibri" panose="020F0502020204030204" pitchFamily="34" charset="0"/>
                          <a:cs typeface="Times New Roman" panose="02020603050405020304" pitchFamily="18" charset="0"/>
                        </a:rPr>
                        <a:t> metadata and shows that the positive sentiment is higher for </a:t>
                      </a:r>
                      <a:r>
                        <a:rPr lang="en-IN" sz="1100" b="0" dirty="0" err="1">
                          <a:effectLst/>
                          <a:latin typeface="Calibri" panose="020F0502020204030204" pitchFamily="34" charset="0"/>
                          <a:ea typeface="Calibri" panose="020F0502020204030204" pitchFamily="34" charset="0"/>
                          <a:cs typeface="Times New Roman" panose="02020603050405020304" pitchFamily="18" charset="0"/>
                        </a:rPr>
                        <a:t>donald</a:t>
                      </a:r>
                      <a:r>
                        <a:rPr lang="en-IN" sz="1100" b="0" dirty="0">
                          <a:effectLst/>
                          <a:latin typeface="Calibri" panose="020F0502020204030204" pitchFamily="34" charset="0"/>
                          <a:ea typeface="Calibri" panose="020F0502020204030204" pitchFamily="34" charset="0"/>
                          <a:cs typeface="Times New Roman" panose="02020603050405020304" pitchFamily="18" charset="0"/>
                        </a:rPr>
                        <a:t> trump in comparison with joe </a:t>
                      </a:r>
                      <a:r>
                        <a:rPr lang="en-IN" sz="1100" b="0" dirty="0" err="1">
                          <a:effectLst/>
                          <a:latin typeface="Calibri" panose="020F0502020204030204" pitchFamily="34" charset="0"/>
                          <a:ea typeface="Calibri" panose="020F0502020204030204" pitchFamily="34" charset="0"/>
                          <a:cs typeface="Times New Roman" panose="02020603050405020304" pitchFamily="18" charset="0"/>
                        </a:rPr>
                        <a:t>biden</a:t>
                      </a:r>
                      <a:r>
                        <a:rPr lang="en-IN" sz="1100" b="0" dirty="0">
                          <a:effectLst/>
                          <a:latin typeface="Calibri" panose="020F0502020204030204" pitchFamily="34" charset="0"/>
                          <a:ea typeface="Calibri" panose="020F0502020204030204" pitchFamily="34" charset="0"/>
                          <a:cs typeface="Times New Roman" panose="02020603050405020304" pitchFamily="18" charset="0"/>
                        </a:rPr>
                        <a:t>.</a:t>
                      </a:r>
                    </a:p>
                  </a:txBody>
                  <a:tcPr marL="53767" marR="53767" marT="0" marB="0" anchor="ctr"/>
                </a:tc>
                <a:tc>
                  <a:txBody>
                    <a:bodyPr/>
                    <a:lstStyle/>
                    <a:p>
                      <a:pPr algn="just">
                        <a:lnSpc>
                          <a:spcPct val="107000"/>
                        </a:lnSpc>
                        <a:spcAft>
                          <a:spcPts val="800"/>
                        </a:spcAft>
                      </a:pPr>
                      <a:r>
                        <a:rPr lang="en-IN" sz="1100" b="0" dirty="0">
                          <a:effectLst/>
                          <a:latin typeface="Calibri" panose="020F0502020204030204" pitchFamily="34" charset="0"/>
                          <a:ea typeface="Calibri" panose="020F0502020204030204" pitchFamily="34" charset="0"/>
                          <a:cs typeface="Times New Roman" panose="02020603050405020304" pitchFamily="18" charset="0"/>
                        </a:rPr>
                        <a:t>Sarcasm was not detected by this model</a:t>
                      </a:r>
                    </a:p>
                    <a:p>
                      <a:pPr marL="914400" indent="-914400" algn="just">
                        <a:lnSpc>
                          <a:spcPct val="107000"/>
                        </a:lnSpc>
                        <a:spcAft>
                          <a:spcPts val="800"/>
                        </a:spcAft>
                      </a:pPr>
                      <a:endParaRPr lang="en-IN" sz="1100" b="0" dirty="0">
                        <a:effectLst/>
                        <a:latin typeface="Calibri" panose="020F0502020204030204" pitchFamily="34" charset="0"/>
                        <a:ea typeface="Calibri" panose="020F0502020204030204" pitchFamily="34" charset="0"/>
                        <a:cs typeface="Times New Roman" panose="02020603050405020304" pitchFamily="18" charset="0"/>
                      </a:endParaRPr>
                    </a:p>
                  </a:txBody>
                  <a:tcPr marL="53767" marR="53767" marT="0" marB="0" anchor="ctr"/>
                </a:tc>
                <a:extLst>
                  <a:ext uri="{0D108BD9-81ED-4DB2-BD59-A6C34878D82A}">
                    <a16:rowId xmlns:a16="http://schemas.microsoft.com/office/drawing/2014/main" val="1979563839"/>
                  </a:ext>
                </a:extLst>
              </a:tr>
            </a:tbl>
          </a:graphicData>
        </a:graphic>
      </p:graphicFrame>
    </p:spTree>
    <p:extLst>
      <p:ext uri="{BB962C8B-B14F-4D97-AF65-F5344CB8AC3E}">
        <p14:creationId xmlns:p14="http://schemas.microsoft.com/office/powerpoint/2010/main" val="12693229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B775CD93-9DF2-48CB-9F57-1BCA9A46C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4" y="448055"/>
            <a:ext cx="3414370" cy="3801257"/>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30CFC10-0958-4744-C068-7C39D4107B50}"/>
              </a:ext>
            </a:extLst>
          </p:cNvPr>
          <p:cNvSpPr>
            <a:spLocks noGrp="1"/>
          </p:cNvSpPr>
          <p:nvPr>
            <p:ph type="title"/>
          </p:nvPr>
        </p:nvSpPr>
        <p:spPr>
          <a:xfrm>
            <a:off x="777240" y="731519"/>
            <a:ext cx="2845191" cy="3237579"/>
          </a:xfrm>
        </p:spPr>
        <p:txBody>
          <a:bodyPr>
            <a:normAutofit/>
          </a:bodyPr>
          <a:lstStyle/>
          <a:p>
            <a:r>
              <a:rPr lang="en-IN" sz="3800">
                <a:solidFill>
                  <a:srgbClr val="FFFFFF"/>
                </a:solidFill>
              </a:rPr>
              <a:t>OBJECTIVE</a:t>
            </a:r>
          </a:p>
        </p:txBody>
      </p:sp>
      <p:sp>
        <p:nvSpPr>
          <p:cNvPr id="23" name="Rectangle 22">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343" y="4419227"/>
            <a:ext cx="3414369" cy="1979852"/>
          </a:xfrm>
          <a:prstGeom prst="rect">
            <a:avLst/>
          </a:prstGeom>
          <a:solidFill>
            <a:schemeClr val="accent1">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5" name="Rectangle 24">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4603" y="448055"/>
            <a:ext cx="7688475" cy="595274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6E44E5A-F2AE-B3D7-7D5F-6C71E9626094}"/>
              </a:ext>
            </a:extLst>
          </p:cNvPr>
          <p:cNvSpPr>
            <a:spLocks noGrp="1"/>
          </p:cNvSpPr>
          <p:nvPr>
            <p:ph idx="1"/>
          </p:nvPr>
        </p:nvSpPr>
        <p:spPr>
          <a:xfrm>
            <a:off x="4379709" y="686862"/>
            <a:ext cx="7037591" cy="5475129"/>
          </a:xfrm>
        </p:spPr>
        <p:txBody>
          <a:bodyPr anchor="ctr">
            <a:normAutofit/>
          </a:bodyPr>
          <a:lstStyle/>
          <a:p>
            <a:pPr marL="0" indent="0" algn="just">
              <a:buNone/>
            </a:pPr>
            <a:r>
              <a:rPr lang="en-IN" sz="2400" dirty="0"/>
              <a:t>By reviewing the previous published paper, the main problem is the model cant detect the sarcastic comments, so we are using state vector machine in NLP to detect the sarcasm and the polarity check using Text Blob and random forest.</a:t>
            </a:r>
          </a:p>
        </p:txBody>
      </p:sp>
      <p:pic>
        <p:nvPicPr>
          <p:cNvPr id="9" name="Picture 2" descr="Faculties - Best Private University in Telangana &amp; Andhra Pradesh | KLH">
            <a:extLst>
              <a:ext uri="{FF2B5EF4-FFF2-40B4-BE49-F238E27FC236}">
                <a16:creationId xmlns:a16="http://schemas.microsoft.com/office/drawing/2014/main" id="{CA5935D9-E0AD-B004-9345-91796B521D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14866" y="65797"/>
            <a:ext cx="1623165" cy="771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02408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83CF20-B777-FCF6-2870-F19B28BED2A4}"/>
              </a:ext>
            </a:extLst>
          </p:cNvPr>
          <p:cNvSpPr>
            <a:spLocks noGrp="1"/>
          </p:cNvSpPr>
          <p:nvPr>
            <p:ph type="title"/>
          </p:nvPr>
        </p:nvSpPr>
        <p:spPr>
          <a:xfrm>
            <a:off x="466722" y="586855"/>
            <a:ext cx="3201366" cy="3387497"/>
          </a:xfrm>
        </p:spPr>
        <p:txBody>
          <a:bodyPr anchor="b">
            <a:normAutofit/>
          </a:bodyPr>
          <a:lstStyle/>
          <a:p>
            <a:pPr algn="r"/>
            <a:r>
              <a:rPr lang="en-IN" sz="4000">
                <a:solidFill>
                  <a:srgbClr val="FFFFFF"/>
                </a:solidFill>
              </a:rPr>
              <a:t>PROBLEM STATEMENT</a:t>
            </a:r>
          </a:p>
        </p:txBody>
      </p:sp>
      <p:sp>
        <p:nvSpPr>
          <p:cNvPr id="3" name="Content Placeholder 2">
            <a:extLst>
              <a:ext uri="{FF2B5EF4-FFF2-40B4-BE49-F238E27FC236}">
                <a16:creationId xmlns:a16="http://schemas.microsoft.com/office/drawing/2014/main" id="{03A4B03B-B29A-B7C2-37F9-B9414BEE6133}"/>
              </a:ext>
            </a:extLst>
          </p:cNvPr>
          <p:cNvSpPr>
            <a:spLocks noGrp="1"/>
          </p:cNvSpPr>
          <p:nvPr>
            <p:ph idx="1"/>
          </p:nvPr>
        </p:nvSpPr>
        <p:spPr>
          <a:xfrm>
            <a:off x="4810259" y="649480"/>
            <a:ext cx="6555347" cy="5546047"/>
          </a:xfrm>
        </p:spPr>
        <p:txBody>
          <a:bodyPr anchor="ctr">
            <a:normAutofit/>
          </a:bodyPr>
          <a:lstStyle/>
          <a:p>
            <a:pPr marL="0" indent="0" algn="just">
              <a:buNone/>
            </a:pPr>
            <a:r>
              <a:rPr lang="en-US" sz="2400" dirty="0"/>
              <a:t>The classification of twitter data based on tweets aims to provide efficient and accurate graphical representation of likes, tweets and favor in US presidential elections using sentiment analysis and deriving visualization graphs from it. There are different users who has tweeted either for Trump to win or Biden to win and other users has retweeted it either supporting or rejecting. Based on all these tweets we can derive a final graph and analysis whether Trump or Biden is going to win US presidential elections hypothetically according to people’s views and thoughts. This metadata serves the purpose of helping community to filter relevant opinions more efficiently. </a:t>
            </a:r>
            <a:endParaRPr lang="en-IN" sz="2400" dirty="0"/>
          </a:p>
        </p:txBody>
      </p:sp>
      <p:pic>
        <p:nvPicPr>
          <p:cNvPr id="11" name="Picture 2" descr="Faculties - Best Private University in Telangana &amp; Andhra Pradesh | KLH">
            <a:extLst>
              <a:ext uri="{FF2B5EF4-FFF2-40B4-BE49-F238E27FC236}">
                <a16:creationId xmlns:a16="http://schemas.microsoft.com/office/drawing/2014/main" id="{61F0D4E1-95C1-23F2-9693-AFBC9380E7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14866" y="65797"/>
            <a:ext cx="1623165" cy="771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04554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FCA02B2-E56C-CC2B-917E-EA00AC75CCA8}"/>
              </a:ext>
            </a:extLst>
          </p:cNvPr>
          <p:cNvSpPr>
            <a:spLocks noGrp="1"/>
          </p:cNvSpPr>
          <p:nvPr>
            <p:ph type="title"/>
          </p:nvPr>
        </p:nvSpPr>
        <p:spPr>
          <a:xfrm>
            <a:off x="1314824" y="735106"/>
            <a:ext cx="10053763" cy="2928470"/>
          </a:xfrm>
        </p:spPr>
        <p:txBody>
          <a:bodyPr vert="horz" lIns="91440" tIns="45720" rIns="91440" bIns="45720" rtlCol="0" anchor="b">
            <a:normAutofit/>
          </a:bodyPr>
          <a:lstStyle/>
          <a:p>
            <a:r>
              <a:rPr lang="en-US" sz="4800" kern="1200">
                <a:solidFill>
                  <a:srgbClr val="FFFFFF"/>
                </a:solidFill>
                <a:latin typeface="+mj-lt"/>
                <a:ea typeface="+mj-ea"/>
                <a:cs typeface="+mj-cs"/>
              </a:rPr>
              <a:t>DATASET TO BE USED</a:t>
            </a:r>
          </a:p>
        </p:txBody>
      </p:sp>
      <p:sp>
        <p:nvSpPr>
          <p:cNvPr id="3" name="Content Placeholder 2">
            <a:extLst>
              <a:ext uri="{FF2B5EF4-FFF2-40B4-BE49-F238E27FC236}">
                <a16:creationId xmlns:a16="http://schemas.microsoft.com/office/drawing/2014/main" id="{7F7BFA5A-C41E-3836-8D7B-E3346DC0D49B}"/>
              </a:ext>
            </a:extLst>
          </p:cNvPr>
          <p:cNvSpPr>
            <a:spLocks noGrp="1"/>
          </p:cNvSpPr>
          <p:nvPr>
            <p:ph idx="1"/>
          </p:nvPr>
        </p:nvSpPr>
        <p:spPr>
          <a:xfrm>
            <a:off x="1016728" y="4417233"/>
            <a:ext cx="10005951" cy="782553"/>
          </a:xfrm>
        </p:spPr>
        <p:txBody>
          <a:bodyPr vert="horz" lIns="91440" tIns="45720" rIns="91440" bIns="45720" rtlCol="0" anchor="ctr">
            <a:normAutofit/>
          </a:bodyPr>
          <a:lstStyle/>
          <a:p>
            <a:pPr marL="0" indent="0">
              <a:buNone/>
            </a:pPr>
            <a:r>
              <a:rPr lang="en-US" sz="2400" kern="1200" dirty="0">
                <a:solidFill>
                  <a:schemeClr val="tx1"/>
                </a:solidFill>
                <a:latin typeface="+mn-lt"/>
                <a:ea typeface="+mn-ea"/>
                <a:cs typeface="+mn-cs"/>
                <a:hlinkClick r:id="rId2"/>
              </a:rPr>
              <a:t>https://www.kaggle.com/datasets/manchunhui/us-election-2020-tweets</a:t>
            </a:r>
            <a:endParaRPr lang="en-US" sz="2400" kern="1200" dirty="0">
              <a:solidFill>
                <a:schemeClr val="tx1"/>
              </a:solidFill>
              <a:latin typeface="+mn-lt"/>
              <a:ea typeface="+mn-ea"/>
              <a:cs typeface="+mn-cs"/>
            </a:endParaRPr>
          </a:p>
        </p:txBody>
      </p:sp>
      <p:pic>
        <p:nvPicPr>
          <p:cNvPr id="11" name="Picture 2" descr="Faculties - Best Private University in Telangana &amp; Andhra Pradesh | KLH">
            <a:extLst>
              <a:ext uri="{FF2B5EF4-FFF2-40B4-BE49-F238E27FC236}">
                <a16:creationId xmlns:a16="http://schemas.microsoft.com/office/drawing/2014/main" id="{85E02DA4-228C-7FED-2351-11D59ED4E2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514866" y="65797"/>
            <a:ext cx="1623165" cy="771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95939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D48C2B-0E8B-2B1B-DC10-E3FA89D3C79A}"/>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a:solidFill>
                  <a:srgbClr val="FFFFFF"/>
                </a:solidFill>
                <a:latin typeface="+mj-lt"/>
                <a:ea typeface="+mj-ea"/>
                <a:cs typeface="+mj-cs"/>
              </a:rPr>
              <a:t>TRUMP DATASET</a:t>
            </a:r>
          </a:p>
        </p:txBody>
      </p:sp>
      <p:pic>
        <p:nvPicPr>
          <p:cNvPr id="5" name="Content Placeholder 4">
            <a:extLst>
              <a:ext uri="{FF2B5EF4-FFF2-40B4-BE49-F238E27FC236}">
                <a16:creationId xmlns:a16="http://schemas.microsoft.com/office/drawing/2014/main" id="{FD2F27BF-0117-6967-43F0-746D0F9DB0F9}"/>
              </a:ext>
            </a:extLst>
          </p:cNvPr>
          <p:cNvPicPr>
            <a:picLocks noChangeAspect="1"/>
          </p:cNvPicPr>
          <p:nvPr/>
        </p:nvPicPr>
        <p:blipFill rotWithShape="1">
          <a:blip r:embed="rId2"/>
          <a:srcRect l="8622" r="1926" b="-3"/>
          <a:stretch/>
        </p:blipFill>
        <p:spPr>
          <a:xfrm>
            <a:off x="856144" y="1574310"/>
            <a:ext cx="9032642" cy="5301481"/>
          </a:xfrm>
          <a:prstGeom prst="rect">
            <a:avLst/>
          </a:prstGeom>
        </p:spPr>
      </p:pic>
    </p:spTree>
    <p:extLst>
      <p:ext uri="{BB962C8B-B14F-4D97-AF65-F5344CB8AC3E}">
        <p14:creationId xmlns:p14="http://schemas.microsoft.com/office/powerpoint/2010/main" val="31229596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173</TotalTime>
  <Words>858</Words>
  <Application>Microsoft Office PowerPoint</Application>
  <PresentationFormat>Widescreen</PresentationFormat>
  <Paragraphs>122</Paragraphs>
  <Slides>26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Calibri Light</vt:lpstr>
      <vt:lpstr>Consolas</vt:lpstr>
      <vt:lpstr>Office Theme</vt:lpstr>
      <vt:lpstr>TWITTER SENTIMENT ANALYSIS FOR US ELECTIONS</vt:lpstr>
      <vt:lpstr>TABLE OF CONTENTS</vt:lpstr>
      <vt:lpstr>PROJECT AREA</vt:lpstr>
      <vt:lpstr>LITERATURE SURVEY</vt:lpstr>
      <vt:lpstr>LITERATURE SURVEY</vt:lpstr>
      <vt:lpstr>OBJECTIVE</vt:lpstr>
      <vt:lpstr>PROBLEM STATEMENT</vt:lpstr>
      <vt:lpstr>DATASET TO BE USED</vt:lpstr>
      <vt:lpstr>TRUMP DATASET</vt:lpstr>
      <vt:lpstr>BIDEN DATASET</vt:lpstr>
      <vt:lpstr>WORK PROGRESS</vt:lpstr>
      <vt:lpstr>CODE IMPLEMENTATION</vt:lpstr>
      <vt:lpstr>CODE IMPLEMENTATION</vt:lpstr>
      <vt:lpstr>CODE IMPLEMENTATION</vt:lpstr>
      <vt:lpstr>CODE IMPLEMENTATION</vt:lpstr>
      <vt:lpstr>CODE IMPLEMENTATION</vt:lpstr>
      <vt:lpstr>CODE IMPLEMENTATION</vt:lpstr>
      <vt:lpstr>CODE IMPLEMENTATION</vt:lpstr>
      <vt:lpstr>CODE IMPLEMENTATION</vt:lpstr>
      <vt:lpstr>OUTPUT</vt:lpstr>
      <vt:lpstr>OUTPUT</vt:lpstr>
      <vt:lpstr>OUTPUT</vt:lpstr>
      <vt:lpstr>GITHUB REPOSITORY</vt:lpstr>
      <vt:lpstr>CONCLUSION</vt:lpstr>
      <vt:lpstr>SUGGESTIONS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WOW CHALLENGE</dc:title>
  <dc:creator>Nihal Agarwal .</dc:creator>
  <cp:lastModifiedBy>Nihal Agarwal .</cp:lastModifiedBy>
  <cp:revision>59</cp:revision>
  <dcterms:created xsi:type="dcterms:W3CDTF">2022-08-06T04:45:01Z</dcterms:created>
  <dcterms:modified xsi:type="dcterms:W3CDTF">2022-09-05T13:25:00Z</dcterms:modified>
</cp:coreProperties>
</file>

<file path=docProps/thumbnail.jpeg>
</file>